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1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2"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snapToObjects="1">
      <p:cViewPr varScale="1">
        <p:scale>
          <a:sx n="88" d="100"/>
          <a:sy n="88" d="100"/>
        </p:scale>
        <p:origin x="1784" y="192"/>
      </p:cViewPr>
      <p:guideLst>
        <p:guide orient="horz" pos="2160"/>
        <p:guide pos="2880"/>
      </p:guideLst>
    </p:cSldViewPr>
  </p:slideViewPr>
  <p:notesTextViewPr>
    <p:cViewPr>
      <p:scale>
        <a:sx n="100" d="100"/>
        <a:sy n="100" d="100"/>
      </p:scale>
      <p:origin x="0" y="0"/>
    </p:cViewPr>
  </p:notesTextViewPr>
  <p:sorterViewPr>
    <p:cViewPr>
      <p:scale>
        <a:sx n="370" d="100"/>
        <a:sy n="370"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F437B-2A44-0844-AA15-5F0DB8E87859}" type="datetimeFigureOut">
              <a:rPr lang="en-US" smtClean="0"/>
              <a:t>6/14/19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41B04-6E08-8C48-8CFC-ADE07DB798F1}" type="slidenum">
              <a:rPr lang="en-US" smtClean="0"/>
              <a:t>‹#›</a:t>
            </a:fld>
            <a:endParaRPr lang="en-US"/>
          </a:p>
        </p:txBody>
      </p:sp>
    </p:spTree>
    <p:extLst>
      <p:ext uri="{BB962C8B-B14F-4D97-AF65-F5344CB8AC3E}">
        <p14:creationId xmlns:p14="http://schemas.microsoft.com/office/powerpoint/2010/main" val="3862573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Multiple perspectives always need to be considered, it is never just black or white. Everyone has a stake in an issue as complex as the environment. </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93C8D-BA83-8848-AB19-0256F9C76E56}" type="slidenum">
              <a:rPr lang="en-US">
                <a:ea typeface="ＭＳ Ｐゴシック" charset="-128"/>
                <a:cs typeface="ＭＳ Ｐゴシック" charset="-128"/>
              </a:rPr>
              <a:pPr fontAlgn="base">
                <a:spcBef>
                  <a:spcPct val="0"/>
                </a:spcBef>
                <a:spcAft>
                  <a:spcPct val="0"/>
                </a:spcAft>
              </a:pPr>
              <a:t>97</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the centre is Canada with opportunities/challenges as they relate to the environment. On one axis are ideas of government and economics, on the other the ideas of citizenship and identity, both individual and collective</a:t>
            </a:r>
          </a:p>
          <a:p>
            <a:pPr>
              <a:spcBef>
                <a:spcPct val="0"/>
              </a:spcBef>
            </a:pPr>
            <a:r>
              <a:rPr lang="en-US" smtClean="0"/>
              <a:t>- We all fit into the various bubbles as issues affect our lives</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CA352-ACCF-F94C-B691-30234AB00932}" type="slidenum">
              <a:rPr lang="en-US">
                <a:ea typeface="ＭＳ Ｐゴシック" charset="-128"/>
                <a:cs typeface="ＭＳ Ｐゴシック" charset="-128"/>
              </a:rPr>
              <a:pPr fontAlgn="base">
                <a:spcBef>
                  <a:spcPct val="0"/>
                </a:spcBef>
                <a:spcAft>
                  <a:spcPct val="0"/>
                </a:spcAft>
              </a:pPr>
              <a:t>98</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FEF816-FADF-294E-975E-37F1547B6709}" type="datetimeFigureOut">
              <a:rPr lang="en-US" smtClean="0"/>
              <a:pPr/>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FEF816-FADF-294E-975E-37F1547B6709}" type="datetimeFigureOut">
              <a:rPr lang="en-US" smtClean="0"/>
              <a:pPr/>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FEF816-FADF-294E-975E-37F1547B6709}" type="datetimeFigureOut">
              <a:rPr lang="en-US" smtClean="0"/>
              <a:pPr/>
              <a:t>6/14/19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FEF816-FADF-294E-975E-37F1547B6709}" type="datetimeFigureOut">
              <a:rPr lang="en-US" smtClean="0"/>
              <a:pPr/>
              <a:t>6/14/19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EF816-FADF-294E-975E-37F1547B6709}" type="datetimeFigureOut">
              <a:rPr lang="en-US" smtClean="0"/>
              <a:pPr/>
              <a:t>6/14/19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FEF816-FADF-294E-975E-37F1547B6709}" type="datetimeFigureOut">
              <a:rPr lang="en-US" smtClean="0"/>
              <a:pPr/>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FEF816-FADF-294E-975E-37F1547B6709}" type="datetimeFigureOut">
              <a:rPr lang="en-US" smtClean="0"/>
              <a:pPr/>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EF816-FADF-294E-975E-37F1547B6709}" type="datetimeFigureOut">
              <a:rPr lang="en-US" smtClean="0"/>
              <a:pPr/>
              <a:t>6/14/19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1769-94BB-9442-9631-9FAB71CA7F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wmf"/><Relationship Id="rId3"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6.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7.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hyperlink" Target="http://www.clker.com/clipart-maple-leaf-2.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hyperlink" Target="http://www.clker.com/clipart-maple-leaf-2.html" TargetMode="External"/><Relationship Id="rId7" Type="http://schemas.openxmlformats.org/officeDocument/2006/relationships/image" Target="../media/image54.png"/><Relationship Id="rId8" Type="http://schemas.openxmlformats.org/officeDocument/2006/relationships/image" Target="../media/image60.jpeg"/><Relationship Id="rId9" Type="http://schemas.openxmlformats.org/officeDocument/2006/relationships/image" Target="../media/image61.jpeg"/><Relationship Id="rId10"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One: Review</a:t>
            </a:r>
            <a:endParaRPr lang="en-US" dirty="0"/>
          </a:p>
        </p:txBody>
      </p:sp>
      <p:sp>
        <p:nvSpPr>
          <p:cNvPr id="3" name="Subtitle 2"/>
          <p:cNvSpPr>
            <a:spLocks noGrp="1"/>
          </p:cNvSpPr>
          <p:nvPr>
            <p:ph type="subTitle" idx="1"/>
          </p:nvPr>
        </p:nvSpPr>
        <p:spPr/>
        <p:txBody>
          <a:bodyPr/>
          <a:lstStyle/>
          <a:p>
            <a:r>
              <a:rPr lang="en-US" dirty="0" smtClean="0"/>
              <a:t>How Effectively does Canada’s Federal Political System Govern for all Canadians?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sp>
        <p:nvSpPr>
          <p:cNvPr id="20483" name="Content Placeholder 5"/>
          <p:cNvSpPr>
            <a:spLocks noGrp="1"/>
          </p:cNvSpPr>
          <p:nvPr>
            <p:ph sz="half" idx="1"/>
          </p:nvPr>
        </p:nvSpPr>
        <p:spPr/>
        <p:txBody>
          <a:bodyPr/>
          <a:lstStyle/>
          <a:p>
            <a:pPr eaLnBrk="1" hangingPunct="1"/>
            <a:r>
              <a:rPr lang="en-US" smtClean="0">
                <a:ea typeface="ＭＳ Ｐゴシック" pitchFamily="1" charset="-128"/>
                <a:cs typeface="ＭＳ Ｐゴシック" pitchFamily="1" charset="-128"/>
              </a:rPr>
              <a:t>When an election is called, each party organises to have as many representatives run as possible</a:t>
            </a:r>
          </a:p>
          <a:p>
            <a:pPr eaLnBrk="1" hangingPunct="1"/>
            <a:r>
              <a:rPr lang="en-US" smtClean="0">
                <a:ea typeface="ＭＳ Ｐゴシック" pitchFamily="1" charset="-128"/>
                <a:cs typeface="ＭＳ Ｐゴシック" pitchFamily="1" charset="-128"/>
              </a:rPr>
              <a:t>Each party seeks a  dominant presence in each riding</a:t>
            </a:r>
          </a:p>
        </p:txBody>
      </p:sp>
      <p:pic>
        <p:nvPicPr>
          <p:cNvPr id="20484" name="Content Placeholder 8" descr="353px-Calgary_federal_ridings_-_blank.svg.png"/>
          <p:cNvPicPr>
            <a:picLocks noGrp="1" noChangeAspect="1"/>
          </p:cNvPicPr>
          <p:nvPr>
            <p:ph sz="half" idx="2"/>
          </p:nvPr>
        </p:nvPicPr>
        <p:blipFill>
          <a:blip r:embed="rId2"/>
          <a:srcRect l="-9024" r="-9024"/>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pic>
        <p:nvPicPr>
          <p:cNvPr id="21507" name="Content Placeholder 4" descr="map_cal.gif"/>
          <p:cNvPicPr>
            <a:picLocks noGrp="1" noChangeAspect="1"/>
          </p:cNvPicPr>
          <p:nvPr>
            <p:ph sz="half" idx="1"/>
          </p:nvPr>
        </p:nvPicPr>
        <p:blipFill>
          <a:blip r:embed="rId2"/>
          <a:srcRect l="-1089" r="-1089"/>
          <a:stretch>
            <a:fillRect/>
          </a:stretch>
        </p:blipFill>
        <p:spPr/>
      </p:pic>
      <p:sp>
        <p:nvSpPr>
          <p:cNvPr id="4" name="Content Placeholder 3"/>
          <p:cNvSpPr>
            <a:spLocks noGrp="1"/>
          </p:cNvSpPr>
          <p:nvPr>
            <p:ph sz="half" idx="2"/>
          </p:nvPr>
        </p:nvSpPr>
        <p:spPr/>
        <p:txBody>
          <a:bodyPr>
            <a:normAutofit lnSpcReduction="10000"/>
          </a:bodyPr>
          <a:lstStyle/>
          <a:p>
            <a:pPr eaLnBrk="1" hangingPunct="1">
              <a:buFont typeface="Arial" charset="0"/>
              <a:buChar char="•"/>
              <a:defRPr/>
            </a:pPr>
            <a:r>
              <a:rPr lang="en-US" dirty="0" smtClean="0"/>
              <a:t>On the day of an election, registered members of a riding vote for the candidates represented</a:t>
            </a:r>
          </a:p>
          <a:p>
            <a:pPr eaLnBrk="1" hangingPunct="1">
              <a:buFont typeface="Arial" charset="0"/>
              <a:buChar char="•"/>
              <a:defRPr/>
            </a:pPr>
            <a:r>
              <a:rPr lang="en-US" dirty="0" smtClean="0"/>
              <a:t>The first candidate to win a simple majority (51%) of the votes in a riding is elected as MP</a:t>
            </a:r>
          </a:p>
          <a:p>
            <a:pPr eaLnBrk="1" hangingPunct="1">
              <a:buFont typeface="Arial" charset="0"/>
              <a:buChar char="•"/>
              <a:defRPr/>
            </a:pPr>
            <a:r>
              <a:rPr lang="en-US" dirty="0" smtClean="0"/>
              <a:t>Known as “first past the post”</a:t>
            </a:r>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sp>
        <p:nvSpPr>
          <p:cNvPr id="3" name="Content Placeholder 2"/>
          <p:cNvSpPr>
            <a:spLocks noGrp="1"/>
          </p:cNvSpPr>
          <p:nvPr>
            <p:ph idx="1"/>
          </p:nvPr>
        </p:nvSpPr>
        <p:spPr/>
        <p:txBody>
          <a:bodyPr>
            <a:normAutofit fontScale="92500"/>
          </a:bodyPr>
          <a:lstStyle/>
          <a:p>
            <a:pPr eaLnBrk="1" hangingPunct="1">
              <a:buFont typeface="Arial" charset="0"/>
              <a:buChar char="•"/>
              <a:defRPr/>
            </a:pPr>
            <a:r>
              <a:rPr lang="en-US" dirty="0" smtClean="0"/>
              <a:t>The party with the most elected members is asked to form the government</a:t>
            </a:r>
          </a:p>
          <a:p>
            <a:pPr eaLnBrk="1" hangingPunct="1">
              <a:buFont typeface="Arial" charset="0"/>
              <a:buChar char="•"/>
              <a:defRPr/>
            </a:pPr>
            <a:r>
              <a:rPr lang="en-US" dirty="0" smtClean="0"/>
              <a:t>If a party wins the majority of seats in the House of Commons, it always forms the government</a:t>
            </a:r>
          </a:p>
          <a:p>
            <a:pPr eaLnBrk="1" hangingPunct="1">
              <a:buFont typeface="Arial" charset="0"/>
              <a:buChar char="•"/>
              <a:defRPr/>
            </a:pPr>
            <a:r>
              <a:rPr lang="en-US" dirty="0" smtClean="0"/>
              <a:t>If a party wins the most seats in the House, but not a majority, it still forms the government as a minority, but it needs to negotiate with at least one other party to get majority support for its proposals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5"/>
          <p:cNvSpPr>
            <a:spLocks noGrp="1"/>
          </p:cNvSpPr>
          <p:nvPr>
            <p:ph idx="1"/>
          </p:nvPr>
        </p:nvSpPr>
        <p:spPr/>
        <p:txBody>
          <a:bodyPr/>
          <a:lstStyle/>
          <a:p>
            <a:pPr eaLnBrk="1" hangingPunct="1"/>
            <a:r>
              <a:rPr lang="en-US" smtClean="0"/>
              <a:t>A Prime Minister of a majority government can call election no later than five years after the return of the writs of the last election</a:t>
            </a:r>
          </a:p>
          <a:p>
            <a:pPr eaLnBrk="1" hangingPunct="1"/>
            <a:r>
              <a:rPr lang="en-US" smtClean="0"/>
              <a:t>When a party is elected, it “forms” a government. When an election is called, a government is said to be “dissolved”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pPr eaLnBrk="1" hangingPunct="1"/>
            <a:r>
              <a:rPr lang="en-US" smtClean="0"/>
              <a:t>If a party holds a minority, the government can be dissolved by a call of non-confidence</a:t>
            </a:r>
          </a:p>
          <a:p>
            <a:pPr eaLnBrk="1" hangingPunct="1"/>
            <a:r>
              <a:rPr lang="en-US" smtClean="0"/>
              <a:t>A non-confidence motion is a motion put before the House of Commons that, if passed, means the government has lost the confidence of the House. </a:t>
            </a:r>
          </a:p>
          <a:p>
            <a:pPr eaLnBrk="1" hangingPunct="1"/>
            <a:r>
              <a:rPr lang="en-US" smtClean="0"/>
              <a:t>The Government must then either resign or ask to call an election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mtClean="0"/>
              <a:t>HOW DO LAWS BECOME LAWS?</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A bill’s journey through our government</a:t>
            </a:r>
          </a:p>
          <a:p>
            <a:pPr fontAlgn="auto">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How_to_e.gif"/>
          <p:cNvPicPr>
            <a:picLocks noGrp="1" noChangeAspect="1"/>
          </p:cNvPicPr>
          <p:nvPr>
            <p:ph idx="1"/>
          </p:nvPr>
        </p:nvPicPr>
        <p:blipFill>
          <a:blip r:embed="rId2"/>
          <a:srcRect l="-72556" r="-72556"/>
          <a:stretch>
            <a:fillRect/>
          </a:stretch>
        </p:blipFill>
        <p:spPr>
          <a:xfrm>
            <a:off x="-1084263" y="205243"/>
            <a:ext cx="11122026" cy="63563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smtClean="0"/>
              <a:t>Introduction of A Bill</a:t>
            </a:r>
          </a:p>
        </p:txBody>
      </p:sp>
      <p:sp>
        <p:nvSpPr>
          <p:cNvPr id="5" name="Content Placeholder 4"/>
          <p:cNvSpPr>
            <a:spLocks noGrp="1"/>
          </p:cNvSpPr>
          <p:nvPr>
            <p:ph sz="half" idx="1"/>
          </p:nvPr>
        </p:nvSpPr>
        <p:spPr/>
        <p:txBody>
          <a:bodyPr rtlCol="0">
            <a:normAutofit fontScale="92500"/>
          </a:bodyPr>
          <a:lstStyle/>
          <a:p>
            <a:pPr fontAlgn="auto">
              <a:spcAft>
                <a:spcPts val="0"/>
              </a:spcAft>
              <a:buFont typeface="Arial"/>
              <a:buChar char="•"/>
              <a:defRPr/>
            </a:pPr>
            <a:r>
              <a:rPr lang="en-US" dirty="0" smtClean="0">
                <a:ea typeface="+mn-ea"/>
                <a:cs typeface="+mn-cs"/>
              </a:rPr>
              <a:t>Bill is introduced by MP</a:t>
            </a:r>
          </a:p>
          <a:p>
            <a:pPr fontAlgn="auto">
              <a:spcAft>
                <a:spcPts val="0"/>
              </a:spcAft>
              <a:buFont typeface="Arial"/>
              <a:buChar char="•"/>
              <a:defRPr/>
            </a:pPr>
            <a:r>
              <a:rPr lang="en-US" dirty="0" smtClean="0">
                <a:ea typeface="+mn-ea"/>
                <a:cs typeface="+mn-cs"/>
              </a:rPr>
              <a:t>If MP is a member of the government, it is known as a “Government Bill”</a:t>
            </a:r>
          </a:p>
          <a:p>
            <a:pPr fontAlgn="auto">
              <a:spcAft>
                <a:spcPts val="0"/>
              </a:spcAft>
              <a:buFont typeface="Arial"/>
              <a:buChar char="•"/>
              <a:defRPr/>
            </a:pPr>
            <a:r>
              <a:rPr lang="en-US" dirty="0" smtClean="0">
                <a:ea typeface="+mn-ea"/>
                <a:cs typeface="+mn-cs"/>
              </a:rPr>
              <a:t>If MP is not a member of the government, it is known as a “Private Member’s Bill”</a:t>
            </a:r>
          </a:p>
          <a:p>
            <a:pPr fontAlgn="auto">
              <a:spcAft>
                <a:spcPts val="0"/>
              </a:spcAft>
              <a:buFont typeface="Arial"/>
              <a:buChar char="•"/>
              <a:defRPr/>
            </a:pPr>
            <a:r>
              <a:rPr lang="en-US" dirty="0" smtClean="0">
                <a:ea typeface="+mn-ea"/>
                <a:cs typeface="+mn-cs"/>
              </a:rPr>
              <a:t>Private Member’s Bills are drawn randomly</a:t>
            </a:r>
          </a:p>
        </p:txBody>
      </p:sp>
      <p:pic>
        <p:nvPicPr>
          <p:cNvPr id="15364" name="Content Placeholder 6" descr="1357250.bin.jpeg"/>
          <p:cNvPicPr>
            <a:picLocks noGrp="1" noChangeAspect="1"/>
          </p:cNvPicPr>
          <p:nvPr>
            <p:ph sz="half" idx="2"/>
          </p:nvPr>
        </p:nvPicPr>
        <p:blipFill>
          <a:blip r:embed="rId2"/>
          <a:srcRect t="-33228" b="-33228"/>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Second Reading</a:t>
            </a:r>
          </a:p>
        </p:txBody>
      </p:sp>
      <p:sp>
        <p:nvSpPr>
          <p:cNvPr id="4" name="Content Placeholder 3"/>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Focuses on the principle of the bill- what it will do and why it is needed</a:t>
            </a:r>
          </a:p>
          <a:p>
            <a:pPr fontAlgn="auto">
              <a:spcAft>
                <a:spcPts val="0"/>
              </a:spcAft>
              <a:buFont typeface="Arial"/>
              <a:buChar char="•"/>
              <a:defRPr/>
            </a:pPr>
            <a:r>
              <a:rPr lang="en-US" dirty="0" smtClean="0">
                <a:ea typeface="+mn-ea"/>
                <a:cs typeface="+mn-cs"/>
              </a:rPr>
              <a:t>Heavily debated</a:t>
            </a:r>
          </a:p>
          <a:p>
            <a:pPr fontAlgn="auto">
              <a:spcAft>
                <a:spcPts val="0"/>
              </a:spcAft>
              <a:buFont typeface="Arial"/>
              <a:buChar char="•"/>
              <a:defRPr/>
            </a:pPr>
            <a:r>
              <a:rPr lang="en-US" dirty="0" smtClean="0">
                <a:ea typeface="+mn-ea"/>
                <a:cs typeface="+mn-cs"/>
              </a:rPr>
              <a:t>Opposition parties against a bill will use stall tactics </a:t>
            </a:r>
          </a:p>
          <a:p>
            <a:pPr fontAlgn="auto">
              <a:spcAft>
                <a:spcPts val="0"/>
              </a:spcAft>
              <a:buFont typeface="Arial"/>
              <a:buChar char="•"/>
              <a:defRPr/>
            </a:pPr>
            <a:r>
              <a:rPr lang="en-US" dirty="0" smtClean="0">
                <a:ea typeface="+mn-ea"/>
                <a:cs typeface="+mn-cs"/>
              </a:rPr>
              <a:t>Amendments are allowed: Reasoned, Discharged, Hoist</a:t>
            </a:r>
          </a:p>
        </p:txBody>
      </p:sp>
      <p:pic>
        <p:nvPicPr>
          <p:cNvPr id="16388" name="Content Placeholder 6" descr="1901882.bin.jpeg"/>
          <p:cNvPicPr>
            <a:picLocks noGrp="1" noChangeAspect="1"/>
          </p:cNvPicPr>
          <p:nvPr>
            <p:ph sz="half" idx="1"/>
          </p:nvPr>
        </p:nvPicPr>
        <p:blipFill>
          <a:blip r:embed="rId2"/>
          <a:srcRect t="-33228" b="-33228"/>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Committee Stage</a:t>
            </a:r>
          </a:p>
        </p:txBody>
      </p:sp>
      <p:sp>
        <p:nvSpPr>
          <p:cNvPr id="17411" name="Content Placeholder 2"/>
          <p:cNvSpPr>
            <a:spLocks noGrp="1"/>
          </p:cNvSpPr>
          <p:nvPr>
            <p:ph sz="half" idx="1"/>
          </p:nvPr>
        </p:nvSpPr>
        <p:spPr/>
        <p:txBody>
          <a:bodyPr/>
          <a:lstStyle/>
          <a:p>
            <a:r>
              <a:rPr lang="en-US" smtClean="0"/>
              <a:t>Close examination of the bill </a:t>
            </a:r>
          </a:p>
          <a:p>
            <a:r>
              <a:rPr lang="en-US" smtClean="0"/>
              <a:t>Add amendments, call on witnesses and experts to improve the bill</a:t>
            </a:r>
          </a:p>
          <a:p>
            <a:r>
              <a:rPr lang="en-US" smtClean="0"/>
              <a:t>Studied word for word</a:t>
            </a:r>
          </a:p>
        </p:txBody>
      </p:sp>
      <p:pic>
        <p:nvPicPr>
          <p:cNvPr id="17412" name="Content Placeholder 4" descr="billcommittee.gif"/>
          <p:cNvPicPr>
            <a:picLocks noGrp="1" noChangeAspect="1"/>
          </p:cNvPicPr>
          <p:nvPr>
            <p:ph sz="half" idx="2"/>
          </p:nvPr>
        </p:nvPicPr>
        <p:blipFill>
          <a:blip r:embed="rId2"/>
          <a:srcRect t="-8862" b="-8862"/>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Electoral Process of Canada</a:t>
            </a:r>
          </a:p>
        </p:txBody>
      </p:sp>
      <p:pic>
        <p:nvPicPr>
          <p:cNvPr id="14339" name="Content Placeholder 6" descr="0910elections.jpg"/>
          <p:cNvPicPr>
            <a:picLocks noGrp="1" noChangeAspect="1"/>
          </p:cNvPicPr>
          <p:nvPr>
            <p:ph sz="half" idx="1"/>
          </p:nvPr>
        </p:nvPicPr>
        <p:blipFill>
          <a:blip r:embed="rId2"/>
          <a:srcRect t="-5296" b="-5296"/>
          <a:stretch>
            <a:fillRect/>
          </a:stretch>
        </p:blipFill>
        <p:spPr/>
      </p:pic>
      <p:sp>
        <p:nvSpPr>
          <p:cNvPr id="10" name="Content Placeholder 9"/>
          <p:cNvSpPr>
            <a:spLocks noGrp="1"/>
          </p:cNvSpPr>
          <p:nvPr>
            <p:ph sz="half" idx="2"/>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Canada is a democratic country: a system of government by all eligible members </a:t>
            </a:r>
          </a:p>
          <a:p>
            <a:pPr eaLnBrk="1" fontAlgn="auto" hangingPunct="1">
              <a:spcAft>
                <a:spcPts val="0"/>
              </a:spcAft>
              <a:buFont typeface="Arial"/>
              <a:buChar char="•"/>
              <a:defRPr/>
            </a:pPr>
            <a:r>
              <a:rPr lang="en-US" dirty="0" smtClean="0">
                <a:ea typeface="+mn-ea"/>
                <a:cs typeface="+mn-cs"/>
              </a:rPr>
              <a:t>Canada is a representative government: individuals are chosen by election to represent groups of people </a:t>
            </a:r>
          </a:p>
          <a:p>
            <a:pPr eaLnBrk="1" fontAlgn="auto" hangingPunct="1">
              <a:spcAft>
                <a:spcPts val="0"/>
              </a:spcAft>
              <a:buFont typeface="Arial"/>
              <a:buChar char="•"/>
              <a:defRPr/>
            </a:pPr>
            <a:r>
              <a:rPr lang="en-US" dirty="0" smtClean="0">
                <a:ea typeface="+mn-ea"/>
                <a:cs typeface="+mn-cs"/>
              </a:rPr>
              <a:t>Canada is a responsible government: the elected government is responsible to the people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Report Stage</a:t>
            </a:r>
          </a:p>
        </p:txBody>
      </p:sp>
      <p:pic>
        <p:nvPicPr>
          <p:cNvPr id="18435" name="Content Placeholder 4" descr="prime-minister-stephen-harper-stands-to-vote-in-the-house-of-commons-on-parliament-hill-in-ottawa-june-19-2009.jpg"/>
          <p:cNvPicPr>
            <a:picLocks noGrp="1" noChangeAspect="1"/>
          </p:cNvPicPr>
          <p:nvPr>
            <p:ph sz="half" idx="1"/>
          </p:nvPr>
        </p:nvPicPr>
        <p:blipFill>
          <a:blip r:embed="rId2"/>
          <a:srcRect t="-29282" b="-29282"/>
          <a:stretch>
            <a:fillRect/>
          </a:stretch>
        </p:blipFill>
        <p:spPr/>
      </p:pic>
      <p:sp>
        <p:nvSpPr>
          <p:cNvPr id="18436" name="Content Placeholder 3"/>
          <p:cNvSpPr>
            <a:spLocks noGrp="1"/>
          </p:cNvSpPr>
          <p:nvPr>
            <p:ph sz="half" idx="2"/>
          </p:nvPr>
        </p:nvSpPr>
        <p:spPr/>
        <p:txBody>
          <a:bodyPr/>
          <a:lstStyle/>
          <a:p>
            <a:r>
              <a:rPr lang="en-US" smtClean="0"/>
              <a:t>Agree on amended bill </a:t>
            </a:r>
          </a:p>
          <a:p>
            <a:r>
              <a:rPr lang="en-US" smtClean="0"/>
              <a:t>Further amendments allowed as long as they don’t change the principle</a:t>
            </a:r>
          </a:p>
          <a:p>
            <a:endParaRPr lang="en-US" smtClean="0"/>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Third Reading</a:t>
            </a:r>
          </a:p>
        </p:txBody>
      </p:sp>
      <p:sp>
        <p:nvSpPr>
          <p:cNvPr id="19459" name="Content Placeholder 2"/>
          <p:cNvSpPr>
            <a:spLocks noGrp="1"/>
          </p:cNvSpPr>
          <p:nvPr>
            <p:ph sz="half" idx="1"/>
          </p:nvPr>
        </p:nvSpPr>
        <p:spPr/>
        <p:txBody>
          <a:bodyPr/>
          <a:lstStyle/>
          <a:p>
            <a:r>
              <a:rPr lang="en-US" smtClean="0"/>
              <a:t>Debate about the bill in its entirety</a:t>
            </a:r>
          </a:p>
          <a:p>
            <a:r>
              <a:rPr lang="en-US" smtClean="0"/>
              <a:t>Does it do what it is intended to do? </a:t>
            </a:r>
          </a:p>
          <a:p>
            <a:r>
              <a:rPr lang="en-US" smtClean="0"/>
              <a:t>If agreed to, the bill is sent to the other chamber </a:t>
            </a:r>
          </a:p>
        </p:txBody>
      </p:sp>
      <p:pic>
        <p:nvPicPr>
          <p:cNvPr id="19460" name="Content Placeholder 4" descr="QP.JPG.jpeg"/>
          <p:cNvPicPr>
            <a:picLocks noGrp="1" noChangeAspect="1"/>
          </p:cNvPicPr>
          <p:nvPr>
            <p:ph sz="half" idx="2"/>
          </p:nvPr>
        </p:nvPicPr>
        <p:blipFill>
          <a:blip r:embed="rId2"/>
          <a:srcRect t="-31" b="-31"/>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If once wasn’t enough…</a:t>
            </a:r>
          </a:p>
        </p:txBody>
      </p:sp>
      <p:pic>
        <p:nvPicPr>
          <p:cNvPr id="20483" name="Content Placeholder 4" descr="senate-cp-w-6151462.jpg"/>
          <p:cNvPicPr>
            <a:picLocks noGrp="1" noChangeAspect="1"/>
          </p:cNvPicPr>
          <p:nvPr>
            <p:ph sz="half" idx="1"/>
          </p:nvPr>
        </p:nvPicPr>
        <p:blipFill>
          <a:blip r:embed="rId2"/>
          <a:srcRect t="-49768" b="-49768"/>
          <a:stretch>
            <a:fillRect/>
          </a:stretch>
        </p:blipFill>
        <p:spPr>
          <a:xfrm>
            <a:off x="79375" y="728663"/>
            <a:ext cx="4816475" cy="5397500"/>
          </a:xfrm>
        </p:spPr>
      </p:pic>
      <p:sp>
        <p:nvSpPr>
          <p:cNvPr id="20484" name="Content Placeholder 3"/>
          <p:cNvSpPr>
            <a:spLocks noGrp="1"/>
          </p:cNvSpPr>
          <p:nvPr>
            <p:ph sz="half" idx="2"/>
          </p:nvPr>
        </p:nvSpPr>
        <p:spPr>
          <a:xfrm>
            <a:off x="4895850" y="1600200"/>
            <a:ext cx="4038600" cy="4525963"/>
          </a:xfrm>
        </p:spPr>
        <p:txBody>
          <a:bodyPr/>
          <a:lstStyle/>
          <a:p>
            <a:r>
              <a:rPr lang="en-US" smtClean="0"/>
              <a:t>Once it goes through the first house, it goes to the other to begin the process. Again. </a:t>
            </a:r>
          </a:p>
          <a:p>
            <a:r>
              <a:rPr lang="en-US" smtClean="0"/>
              <a:t>Communicate by message as amendments are made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Finally: Royal Assent and Proclamation</a:t>
            </a:r>
          </a:p>
        </p:txBody>
      </p:sp>
      <p:sp>
        <p:nvSpPr>
          <p:cNvPr id="21507" name="Content Placeholder 2"/>
          <p:cNvSpPr>
            <a:spLocks noGrp="1"/>
          </p:cNvSpPr>
          <p:nvPr>
            <p:ph sz="half" idx="1"/>
          </p:nvPr>
        </p:nvSpPr>
        <p:spPr/>
        <p:txBody>
          <a:bodyPr/>
          <a:lstStyle/>
          <a:p>
            <a:r>
              <a:rPr lang="en-US" smtClean="0"/>
              <a:t>Ceremony in Senate</a:t>
            </a:r>
          </a:p>
          <a:p>
            <a:r>
              <a:rPr lang="en-US" smtClean="0"/>
              <a:t>Declaration at Rideau Hall</a:t>
            </a:r>
          </a:p>
          <a:p>
            <a:r>
              <a:rPr lang="en-US" smtClean="0"/>
              <a:t>Announcement of bill’s acceptance in Her Majesty’s name</a:t>
            </a:r>
          </a:p>
          <a:p>
            <a:r>
              <a:rPr lang="en-US" smtClean="0"/>
              <a:t>Deputy GG</a:t>
            </a:r>
          </a:p>
        </p:txBody>
      </p:sp>
      <p:pic>
        <p:nvPicPr>
          <p:cNvPr id="21508" name="Content Placeholder 4" descr="cf565f4b4e86a2c50e1b074b2d5b.jpeg"/>
          <p:cNvPicPr>
            <a:picLocks noGrp="1" noChangeAspect="1"/>
          </p:cNvPicPr>
          <p:nvPr>
            <p:ph sz="half" idx="2"/>
          </p:nvPr>
        </p:nvPicPr>
        <p:blipFill>
          <a:blip r:embed="rId2"/>
          <a:srcRect t="-25272" b="-25272"/>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Two: Review</a:t>
            </a:r>
            <a:endParaRPr lang="en-US" dirty="0"/>
          </a:p>
        </p:txBody>
      </p:sp>
      <p:sp>
        <p:nvSpPr>
          <p:cNvPr id="6" name="Subtitle 5"/>
          <p:cNvSpPr>
            <a:spLocks noGrp="1"/>
          </p:cNvSpPr>
          <p:nvPr>
            <p:ph type="subTitle" idx="1"/>
          </p:nvPr>
        </p:nvSpPr>
        <p:spPr/>
        <p:txBody>
          <a:bodyPr/>
          <a:lstStyle/>
          <a:p>
            <a:r>
              <a:rPr lang="en-US" dirty="0" smtClean="0"/>
              <a:t>To What extent is the Justice System Fair and Equitable for Youth?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Canada’s Justice System</a:t>
            </a:r>
          </a:p>
        </p:txBody>
      </p:sp>
      <p:sp>
        <p:nvSpPr>
          <p:cNvPr id="2051" name="Rectangle 3"/>
          <p:cNvSpPr>
            <a:spLocks noGrp="1" noChangeArrowheads="1"/>
          </p:cNvSpPr>
          <p:nvPr>
            <p:ph type="subTitle" idx="1"/>
          </p:nvPr>
        </p:nvSpPr>
        <p:spPr/>
        <p:txBody>
          <a:bodyPr/>
          <a:lstStyle/>
          <a:p>
            <a:r>
              <a:rPr lang="en-US"/>
              <a:t>How are youth justice and adult justice different in Canada?</a:t>
            </a:r>
          </a:p>
        </p:txBody>
      </p:sp>
      <p:pic>
        <p:nvPicPr>
          <p:cNvPr id="2053" name="Picture 5" descr="j0300840"/>
          <p:cNvPicPr>
            <a:picLocks noChangeAspect="1" noChangeArrowheads="1"/>
          </p:cNvPicPr>
          <p:nvPr/>
        </p:nvPicPr>
        <p:blipFill>
          <a:blip r:embed="rId2"/>
          <a:srcRect/>
          <a:stretch>
            <a:fillRect/>
          </a:stretch>
        </p:blipFill>
        <p:spPr bwMode="auto">
          <a:xfrm>
            <a:off x="228600" y="152400"/>
            <a:ext cx="1814513" cy="1528763"/>
          </a:xfrm>
          <a:prstGeom prst="rect">
            <a:avLst/>
          </a:prstGeom>
          <a:noFill/>
        </p:spPr>
      </p:pic>
      <p:pic>
        <p:nvPicPr>
          <p:cNvPr id="2054" name="Picture 6" descr="MCj04379980000[1]"/>
          <p:cNvPicPr>
            <a:picLocks noChangeAspect="1" noChangeArrowheads="1"/>
          </p:cNvPicPr>
          <p:nvPr/>
        </p:nvPicPr>
        <p:blipFill>
          <a:blip r:embed="rId3"/>
          <a:srcRect/>
          <a:stretch>
            <a:fillRect/>
          </a:stretch>
        </p:blipFill>
        <p:spPr bwMode="auto">
          <a:xfrm>
            <a:off x="7010400" y="304800"/>
            <a:ext cx="1863725" cy="14192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r>
              <a:rPr lang="en-US"/>
              <a:t>Canada has different legislation for young people who break the law and for adults who break the law.</a:t>
            </a:r>
          </a:p>
          <a:p>
            <a:r>
              <a:rPr lang="en-US"/>
              <a:t>The Youth Criminal Justice Act (YCJA) was passed by parliament in 2003. Canada has had laws like the YCJA – that treat young offenders differently from adult offenders – since the 1890s.</a:t>
            </a:r>
          </a:p>
        </p:txBody>
      </p:sp>
      <p:pic>
        <p:nvPicPr>
          <p:cNvPr id="26628" name="Picture 4" descr="MCj02876330000[1]"/>
          <p:cNvPicPr>
            <a:picLocks noChangeAspect="1" noChangeArrowheads="1"/>
          </p:cNvPicPr>
          <p:nvPr/>
        </p:nvPicPr>
        <p:blipFill>
          <a:blip r:embed="rId2"/>
          <a:srcRect/>
          <a:stretch>
            <a:fillRect/>
          </a:stretch>
        </p:blipFill>
        <p:spPr bwMode="auto">
          <a:xfrm>
            <a:off x="7086600" y="5105400"/>
            <a:ext cx="2057400" cy="1752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Criminal Code of Canada</a:t>
            </a:r>
          </a:p>
        </p:txBody>
      </p:sp>
      <p:sp>
        <p:nvSpPr>
          <p:cNvPr id="6147" name="Rectangle 3"/>
          <p:cNvSpPr>
            <a:spLocks noGrp="1" noChangeArrowheads="1"/>
          </p:cNvSpPr>
          <p:nvPr>
            <p:ph type="body" idx="1"/>
          </p:nvPr>
        </p:nvSpPr>
        <p:spPr/>
        <p:txBody>
          <a:bodyPr/>
          <a:lstStyle/>
          <a:p>
            <a:pPr algn="ctr"/>
            <a:r>
              <a:rPr lang="en-US"/>
              <a:t>ADULT OFFENDERS</a:t>
            </a:r>
          </a:p>
          <a:p>
            <a:endParaRPr lang="en-US"/>
          </a:p>
          <a:p>
            <a:r>
              <a:rPr lang="en-US"/>
              <a:t>This law defines the consequences adults face for criminal offences.</a:t>
            </a:r>
          </a:p>
          <a:p>
            <a:r>
              <a:rPr lang="en-US"/>
              <a:t>Deals with adults in trouble with the law.</a:t>
            </a:r>
          </a:p>
          <a:p>
            <a:r>
              <a:rPr lang="en-US"/>
              <a:t>Going to court is the usual consequence for breaking the law.</a:t>
            </a:r>
          </a:p>
          <a:p>
            <a:pPr>
              <a:buFont typeface="Wingdings" charset="2"/>
              <a:buNone/>
            </a:pPr>
            <a:endParaRPr lang="en-US"/>
          </a:p>
        </p:txBody>
      </p:sp>
      <p:pic>
        <p:nvPicPr>
          <p:cNvPr id="6149" name="Picture 5" descr="MCj02875000000[1]"/>
          <p:cNvPicPr>
            <a:picLocks noChangeAspect="1" noChangeArrowheads="1"/>
          </p:cNvPicPr>
          <p:nvPr/>
        </p:nvPicPr>
        <p:blipFill>
          <a:blip r:embed="rId2"/>
          <a:srcRect/>
          <a:stretch>
            <a:fillRect/>
          </a:stretch>
        </p:blipFill>
        <p:spPr bwMode="auto">
          <a:xfrm>
            <a:off x="7405688" y="457200"/>
            <a:ext cx="1738312" cy="238601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5613" y="1598613"/>
            <a:ext cx="8226425" cy="4524375"/>
          </a:xfrm>
          <a:noFill/>
          <a:ln/>
        </p:spPr>
        <p:txBody>
          <a:bodyPr/>
          <a:lstStyle/>
          <a:p>
            <a:r>
              <a:rPr lang="en-US"/>
              <a:t>Defines adult sentences, which can include long periods of imprisonment for some crimes.</a:t>
            </a:r>
          </a:p>
          <a:p>
            <a:r>
              <a:rPr lang="en-US"/>
              <a:t>Allows the publication of offenders’ names.</a:t>
            </a:r>
          </a:p>
          <a:p>
            <a:r>
              <a:rPr lang="en-US"/>
              <a:t>Creates a criminal record for most offenders. </a:t>
            </a:r>
          </a:p>
        </p:txBody>
      </p:sp>
      <p:pic>
        <p:nvPicPr>
          <p:cNvPr id="7173" name="Picture 5" descr="MCj02908850000[1]"/>
          <p:cNvPicPr>
            <a:picLocks noChangeAspect="1" noChangeArrowheads="1"/>
          </p:cNvPicPr>
          <p:nvPr/>
        </p:nvPicPr>
        <p:blipFill>
          <a:blip r:embed="rId2"/>
          <a:srcRect/>
          <a:stretch>
            <a:fillRect/>
          </a:stretch>
        </p:blipFill>
        <p:spPr bwMode="auto">
          <a:xfrm>
            <a:off x="5943600" y="4419600"/>
            <a:ext cx="2427288" cy="220821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Youth Criminal Justice Act</a:t>
            </a:r>
          </a:p>
        </p:txBody>
      </p:sp>
      <p:sp>
        <p:nvSpPr>
          <p:cNvPr id="24579" name="Rectangle 3"/>
          <p:cNvSpPr>
            <a:spLocks noGrp="1" noChangeArrowheads="1"/>
          </p:cNvSpPr>
          <p:nvPr>
            <p:ph type="body" idx="1"/>
          </p:nvPr>
        </p:nvSpPr>
        <p:spPr/>
        <p:txBody>
          <a:bodyPr/>
          <a:lstStyle/>
          <a:p>
            <a:pPr algn="ctr">
              <a:lnSpc>
                <a:spcPct val="90000"/>
              </a:lnSpc>
            </a:pPr>
            <a:r>
              <a:rPr lang="en-US"/>
              <a:t>Young Offenders</a:t>
            </a:r>
          </a:p>
          <a:p>
            <a:pPr algn="ctr">
              <a:lnSpc>
                <a:spcPct val="90000"/>
              </a:lnSpc>
            </a:pPr>
            <a:endParaRPr lang="en-US"/>
          </a:p>
          <a:p>
            <a:pPr>
              <a:lnSpc>
                <a:spcPct val="90000"/>
              </a:lnSpc>
            </a:pPr>
            <a:r>
              <a:rPr lang="en-US"/>
              <a:t>This law defines the consequences young people face for criminal offences.</a:t>
            </a:r>
          </a:p>
          <a:p>
            <a:pPr>
              <a:lnSpc>
                <a:spcPct val="90000"/>
              </a:lnSpc>
            </a:pPr>
            <a:r>
              <a:rPr lang="en-US"/>
              <a:t>Deals with 12 – 17 year olds in trouble with the law. </a:t>
            </a:r>
          </a:p>
          <a:p>
            <a:pPr>
              <a:lnSpc>
                <a:spcPct val="90000"/>
              </a:lnSpc>
            </a:pPr>
            <a:r>
              <a:rPr lang="en-US"/>
              <a:t>Allows some young offenders to face consequences such as counselling and community service.</a:t>
            </a:r>
          </a:p>
          <a:p>
            <a:pPr>
              <a:lnSpc>
                <a:spcPct val="90000"/>
              </a:lnSpc>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Electoral Process of Canada</a:t>
            </a:r>
          </a:p>
        </p:txBody>
      </p:sp>
      <p:sp>
        <p:nvSpPr>
          <p:cNvPr id="15363" name="Content Placeholder 2"/>
          <p:cNvSpPr>
            <a:spLocks noGrp="1"/>
          </p:cNvSpPr>
          <p:nvPr>
            <p:ph sz="half" idx="1"/>
          </p:nvPr>
        </p:nvSpPr>
        <p:spPr/>
        <p:txBody>
          <a:bodyPr/>
          <a:lstStyle/>
          <a:p>
            <a:pPr eaLnBrk="1" hangingPunct="1"/>
            <a:r>
              <a:rPr lang="en-US" smtClean="0">
                <a:ea typeface="ＭＳ Ｐゴシック" pitchFamily="1" charset="-128"/>
                <a:cs typeface="ＭＳ Ｐゴシック" pitchFamily="1" charset="-128"/>
              </a:rPr>
              <a:t>It is impossible to govern to all Canadians. The government is likely to make decisions that represent the majority opinion. They govern to the majority so they get re-elected</a:t>
            </a:r>
          </a:p>
        </p:txBody>
      </p:sp>
      <p:pic>
        <p:nvPicPr>
          <p:cNvPr id="15364" name="Content Placeholder 5" descr="422-10-canada.jpg"/>
          <p:cNvPicPr>
            <a:picLocks noGrp="1" noChangeAspect="1"/>
          </p:cNvPicPr>
          <p:nvPr>
            <p:ph sz="half" idx="2"/>
          </p:nvPr>
        </p:nvPicPr>
        <p:blipFill>
          <a:blip r:embed="rId2"/>
          <a:srcRect t="-12582" b="-12582"/>
          <a:stretch>
            <a:fillRect/>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a:lnSpc>
                <a:spcPct val="90000"/>
              </a:lnSpc>
            </a:pPr>
            <a:r>
              <a:rPr lang="en-US"/>
              <a:t>Prohibits adult sentences for youths 12 to 14 years of age. Allows adult sentences for young people 14 years of age and older who have committed serious crimes.</a:t>
            </a:r>
          </a:p>
          <a:p>
            <a:pPr>
              <a:lnSpc>
                <a:spcPct val="90000"/>
              </a:lnSpc>
            </a:pPr>
            <a:r>
              <a:rPr lang="en-US"/>
              <a:t>Protects the privacy of young offenders. News media may not publish their names unless they receive an adult sentence.</a:t>
            </a:r>
          </a:p>
          <a:p>
            <a:pPr>
              <a:lnSpc>
                <a:spcPct val="90000"/>
              </a:lnSpc>
            </a:pPr>
            <a:r>
              <a:rPr lang="en-US"/>
              <a:t>Allows most young offenders to avoid a criminal record.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Three: Review</a:t>
            </a:r>
            <a:endParaRPr lang="en-US" dirty="0"/>
          </a:p>
        </p:txBody>
      </p:sp>
      <p:sp>
        <p:nvSpPr>
          <p:cNvPr id="5" name="Subtitle 4"/>
          <p:cNvSpPr>
            <a:spLocks noGrp="1"/>
          </p:cNvSpPr>
          <p:nvPr>
            <p:ph type="subTitle" idx="1"/>
          </p:nvPr>
        </p:nvSpPr>
        <p:spPr/>
        <p:txBody>
          <a:bodyPr/>
          <a:lstStyle/>
          <a:p>
            <a:r>
              <a:rPr lang="en-US" dirty="0" smtClean="0"/>
              <a:t>How Effectively Does Canada’s Charter of Rights and Freedoms Protect Your Individual Rights?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88913"/>
            <a:ext cx="8229600" cy="847725"/>
          </a:xfrm>
        </p:spPr>
        <p:txBody>
          <a:bodyPr/>
          <a:lstStyle/>
          <a:p>
            <a:pPr eaLnBrk="1" hangingPunct="1">
              <a:defRPr/>
            </a:pPr>
            <a:r>
              <a:rPr lang="en-US">
                <a:ea typeface="+mj-ea"/>
                <a:cs typeface="+mj-cs"/>
              </a:rPr>
              <a:t>Rights and Freedoms</a:t>
            </a:r>
          </a:p>
        </p:txBody>
      </p:sp>
      <p:sp>
        <p:nvSpPr>
          <p:cNvPr id="7171" name="Rectangle 3"/>
          <p:cNvSpPr>
            <a:spLocks noGrp="1" noChangeArrowheads="1"/>
          </p:cNvSpPr>
          <p:nvPr>
            <p:ph type="body" idx="1"/>
          </p:nvPr>
        </p:nvSpPr>
        <p:spPr>
          <a:xfrm>
            <a:off x="457200" y="1052513"/>
            <a:ext cx="8229600" cy="2447925"/>
          </a:xfrm>
        </p:spPr>
        <p:txBody>
          <a:bodyPr/>
          <a:lstStyle/>
          <a:p>
            <a:pPr eaLnBrk="1" hangingPunct="1"/>
            <a:r>
              <a:rPr lang="en-US">
                <a:effectLst/>
              </a:rPr>
              <a:t>A </a:t>
            </a:r>
            <a:r>
              <a:rPr lang="en-US" b="1">
                <a:effectLst/>
              </a:rPr>
              <a:t>right</a:t>
            </a:r>
            <a:r>
              <a:rPr lang="en-US">
                <a:effectLst/>
              </a:rPr>
              <a:t> is a legal, moral or social entitlement that citizens can expect, mainly from the government (right to a fair trial).</a:t>
            </a:r>
          </a:p>
          <a:p>
            <a:pPr eaLnBrk="1" hangingPunct="1">
              <a:buFont typeface="Wingdings" charset="2"/>
              <a:buNone/>
            </a:pPr>
            <a:endParaRPr lang="en-US">
              <a:effectLst/>
            </a:endParaRPr>
          </a:p>
        </p:txBody>
      </p:sp>
      <p:sp>
        <p:nvSpPr>
          <p:cNvPr id="7172" name="Rectangle 4"/>
          <p:cNvSpPr>
            <a:spLocks noChangeArrowheads="1"/>
          </p:cNvSpPr>
          <p:nvPr/>
        </p:nvSpPr>
        <p:spPr bwMode="auto">
          <a:xfrm>
            <a:off x="468313" y="3573463"/>
            <a:ext cx="8496300" cy="29654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50000"/>
              </a:spcBef>
              <a:buClr>
                <a:schemeClr val="hlink"/>
              </a:buClr>
              <a:buSzPct val="75000"/>
              <a:buFont typeface="Wingdings" charset="2"/>
              <a:buChar char="l"/>
            </a:pPr>
            <a:r>
              <a:rPr lang="en-US" sz="3200" b="1"/>
              <a:t> Freedom</a:t>
            </a:r>
            <a:r>
              <a:rPr lang="en-US" sz="3200"/>
              <a:t>, although limited, means the right to conduct one’s affairs without government interference (limited by the need for public safety and the protection of other people’s rights).</a:t>
            </a:r>
          </a:p>
          <a:p>
            <a:pPr eaLnBrk="1" hangingPunct="1">
              <a:lnSpc>
                <a:spcPct val="90000"/>
              </a:lnSpc>
              <a:spcBef>
                <a:spcPct val="50000"/>
              </a:spcBef>
              <a:buClr>
                <a:schemeClr val="hlink"/>
              </a:buClr>
              <a:buSzPct val="75000"/>
              <a:buFont typeface="Wingdings" charset="2"/>
              <a:buNone/>
            </a:pPr>
            <a:endParaRPr lang="en-US" sz="320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68313" y="549275"/>
            <a:ext cx="8229600" cy="4530725"/>
          </a:xfrm>
        </p:spPr>
        <p:txBody>
          <a:bodyPr/>
          <a:lstStyle/>
          <a:p>
            <a:pPr eaLnBrk="1" hangingPunct="1">
              <a:defRPr/>
            </a:pPr>
            <a:r>
              <a:rPr lang="en-US" b="1">
                <a:ea typeface="+mn-ea"/>
                <a:cs typeface="+mn-cs"/>
              </a:rPr>
              <a:t>Inalienable Rights</a:t>
            </a:r>
            <a:r>
              <a:rPr lang="en-US">
                <a:ea typeface="+mn-ea"/>
                <a:cs typeface="+mn-cs"/>
              </a:rPr>
              <a:t> are guaranteed entitlements that cannot be transferred from one person to another and cannot be taken away without due process of law (equality, liberty).</a:t>
            </a:r>
          </a:p>
          <a:p>
            <a:pPr eaLnBrk="1" hangingPunct="1">
              <a:buFont typeface="Wingdings" charset="2"/>
              <a:buNone/>
              <a:defRPr/>
            </a:pPr>
            <a:endParaRPr lang="en-US">
              <a:ea typeface="+mn-ea"/>
              <a:cs typeface="+mn-cs"/>
            </a:endParaRPr>
          </a:p>
          <a:p>
            <a:pPr eaLnBrk="1" hangingPunct="1">
              <a:defRPr/>
            </a:pPr>
            <a:r>
              <a:rPr lang="en-US" b="1">
                <a:ea typeface="+mn-ea"/>
                <a:cs typeface="+mn-cs"/>
              </a:rPr>
              <a:t>Franchise</a:t>
            </a:r>
            <a:r>
              <a:rPr lang="en-US">
                <a:ea typeface="+mn-ea"/>
                <a:cs typeface="+mn-cs"/>
              </a:rPr>
              <a:t>; the right to vote (women, minorities) is an important inalienable right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p:txBody>
          <a:bodyPr>
            <a:normAutofit/>
          </a:bodyPr>
          <a:lstStyle/>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a:t>
            </a:r>
          </a:p>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In Canada, all citizens have a legal duty to respect the legal rights of others</a:t>
            </a:r>
          </a:p>
          <a:p>
            <a:pPr marL="292100" indent="-292100" eaLnBrk="1" hangingPunct="1">
              <a:buFont typeface="Wingdings" charset="2"/>
              <a:buNone/>
              <a:defRPr/>
            </a:pPr>
            <a:endParaRPr lang="en-CA">
              <a:solidFill>
                <a:schemeClr val="tx2"/>
              </a:solidFill>
              <a:effectLst>
                <a:outerShdw blurRad="38100" dist="38100" dir="2700000" algn="tl">
                  <a:srgbClr val="FFFFFF"/>
                </a:outerShdw>
              </a:effectLst>
              <a:ea typeface="+mn-ea"/>
              <a:cs typeface="+mn-cs"/>
            </a:endParaRPr>
          </a:p>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If citizens feel their legal rights are being violated, they can turn to the law to ensure their rights are respected.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ea typeface="+mj-ea"/>
                <a:cs typeface="+mj-cs"/>
              </a:rPr>
              <a:t>Fundamental Freedoms</a:t>
            </a:r>
          </a:p>
        </p:txBody>
      </p:sp>
      <p:sp>
        <p:nvSpPr>
          <p:cNvPr id="26627" name="Rectangle 3"/>
          <p:cNvSpPr>
            <a:spLocks noGrp="1" noChangeArrowheads="1"/>
          </p:cNvSpPr>
          <p:nvPr>
            <p:ph type="body" idx="1"/>
          </p:nvPr>
        </p:nvSpPr>
        <p:spPr/>
        <p:txBody>
          <a:bodyPr/>
          <a:lstStyle/>
          <a:p>
            <a:pPr eaLnBrk="1" hangingPunct="1">
              <a:defRPr/>
            </a:pPr>
            <a:r>
              <a:rPr lang="en-US">
                <a:ea typeface="+mn-ea"/>
                <a:cs typeface="+mn-cs"/>
              </a:rPr>
              <a:t>Freedom of conscience and religion</a:t>
            </a:r>
          </a:p>
          <a:p>
            <a:pPr eaLnBrk="1" hangingPunct="1">
              <a:defRPr/>
            </a:pPr>
            <a:endParaRPr lang="en-US">
              <a:ea typeface="+mn-ea"/>
              <a:cs typeface="+mn-cs"/>
            </a:endParaRPr>
          </a:p>
          <a:p>
            <a:pPr eaLnBrk="1" hangingPunct="1">
              <a:defRPr/>
            </a:pPr>
            <a:r>
              <a:rPr lang="en-US">
                <a:ea typeface="+mn-ea"/>
                <a:cs typeface="+mn-cs"/>
              </a:rPr>
              <a:t>Freedom of thought and expression</a:t>
            </a:r>
          </a:p>
          <a:p>
            <a:pPr eaLnBrk="1" hangingPunct="1">
              <a:defRPr/>
            </a:pPr>
            <a:endParaRPr lang="en-US">
              <a:ea typeface="+mn-ea"/>
              <a:cs typeface="+mn-cs"/>
            </a:endParaRPr>
          </a:p>
          <a:p>
            <a:pPr eaLnBrk="1" hangingPunct="1">
              <a:defRPr/>
            </a:pPr>
            <a:r>
              <a:rPr lang="en-US">
                <a:ea typeface="+mn-ea"/>
                <a:cs typeface="+mn-cs"/>
              </a:rPr>
              <a:t>Freedom of peaceful assembly and association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ea typeface="+mj-ea"/>
                <a:cs typeface="+mj-cs"/>
              </a:rPr>
              <a:t>Other Important Rights</a:t>
            </a:r>
          </a:p>
        </p:txBody>
      </p:sp>
      <p:sp>
        <p:nvSpPr>
          <p:cNvPr id="27651" name="Rectangle 3"/>
          <p:cNvSpPr>
            <a:spLocks noGrp="1" noChangeArrowheads="1"/>
          </p:cNvSpPr>
          <p:nvPr>
            <p:ph type="body" idx="1"/>
          </p:nvPr>
        </p:nvSpPr>
        <p:spPr/>
        <p:txBody>
          <a:bodyPr/>
          <a:lstStyle/>
          <a:p>
            <a:pPr marL="457200" indent="-457200" eaLnBrk="1" hangingPunct="1">
              <a:defRPr/>
            </a:pPr>
            <a:r>
              <a:rPr lang="en-US">
                <a:ea typeface="+mn-ea"/>
                <a:cs typeface="+mn-cs"/>
              </a:rPr>
              <a:t>Democratic Rights</a:t>
            </a:r>
          </a:p>
          <a:p>
            <a:pPr marL="457200" indent="-457200" eaLnBrk="1" hangingPunct="1">
              <a:defRPr/>
            </a:pPr>
            <a:r>
              <a:rPr lang="en-US">
                <a:ea typeface="+mn-ea"/>
                <a:cs typeface="+mn-cs"/>
              </a:rPr>
              <a:t>Mobility Rights</a:t>
            </a:r>
          </a:p>
          <a:p>
            <a:pPr marL="457200" indent="-457200" eaLnBrk="1" hangingPunct="1">
              <a:defRPr/>
            </a:pPr>
            <a:r>
              <a:rPr lang="en-US">
                <a:ea typeface="+mn-ea"/>
                <a:cs typeface="+mn-cs"/>
              </a:rPr>
              <a:t>Legal rights which address…..</a:t>
            </a:r>
          </a:p>
          <a:p>
            <a:pPr marL="457200" indent="-457200" eaLnBrk="1" hangingPunct="1">
              <a:buFontTx/>
              <a:buNone/>
              <a:defRPr/>
            </a:pPr>
            <a:r>
              <a:rPr lang="en-US">
                <a:ea typeface="+mn-ea"/>
                <a:cs typeface="+mn-cs"/>
              </a:rPr>
              <a:t>-      Life, liberty and security of the person</a:t>
            </a:r>
          </a:p>
          <a:p>
            <a:pPr marL="457200" indent="-457200" eaLnBrk="1" hangingPunct="1">
              <a:buFontTx/>
              <a:buChar char="-"/>
              <a:defRPr/>
            </a:pPr>
            <a:r>
              <a:rPr lang="en-US">
                <a:ea typeface="+mn-ea"/>
                <a:cs typeface="+mn-cs"/>
              </a:rPr>
              <a:t>   Unreasonable search and seizure</a:t>
            </a:r>
          </a:p>
          <a:p>
            <a:pPr marL="457200" indent="-457200" eaLnBrk="1" hangingPunct="1">
              <a:buFontTx/>
              <a:buChar char="-"/>
              <a:defRPr/>
            </a:pPr>
            <a:r>
              <a:rPr lang="en-US">
                <a:ea typeface="+mn-ea"/>
                <a:cs typeface="+mn-cs"/>
              </a:rPr>
              <a:t>   Arbitrary detention or imprisonment</a:t>
            </a:r>
          </a:p>
          <a:p>
            <a:pPr marL="457200" indent="-457200" eaLnBrk="1" hangingPunct="1">
              <a:buFontTx/>
              <a:buChar char="-"/>
              <a:defRPr/>
            </a:pPr>
            <a:r>
              <a:rPr lang="en-US">
                <a:ea typeface="+mn-ea"/>
                <a:cs typeface="+mn-cs"/>
              </a:rPr>
              <a:t>   Cruel and unusual punishment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Four: Review </a:t>
            </a:r>
            <a:endParaRPr lang="en-US" dirty="0"/>
          </a:p>
        </p:txBody>
      </p:sp>
      <p:sp>
        <p:nvSpPr>
          <p:cNvPr id="5" name="Subtitle 4"/>
          <p:cNvSpPr>
            <a:spLocks noGrp="1"/>
          </p:cNvSpPr>
          <p:nvPr>
            <p:ph type="subTitle" idx="1"/>
          </p:nvPr>
        </p:nvSpPr>
        <p:spPr/>
        <p:txBody>
          <a:bodyPr/>
          <a:lstStyle/>
          <a:p>
            <a:r>
              <a:rPr lang="en-US" dirty="0" smtClean="0"/>
              <a:t>To What Extent has Canada Affirmed Collective Rights?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smtClean="0"/>
              <a:t>Aboriginal Rights in Canada</a:t>
            </a:r>
          </a:p>
        </p:txBody>
      </p:sp>
      <p:sp>
        <p:nvSpPr>
          <p:cNvPr id="14339" name="Content Placeholder 6"/>
          <p:cNvSpPr>
            <a:spLocks noGrp="1"/>
          </p:cNvSpPr>
          <p:nvPr>
            <p:ph idx="1"/>
          </p:nvPr>
        </p:nvSpPr>
        <p:spPr/>
        <p:txBody>
          <a:bodyPr/>
          <a:lstStyle/>
          <a:p>
            <a:r>
              <a:rPr lang="en-US" smtClean="0"/>
              <a:t>Understand yourself as an individual (shaped by culture, community, values, past)</a:t>
            </a:r>
          </a:p>
          <a:p>
            <a:r>
              <a:rPr lang="en-US" smtClean="0"/>
              <a:t>Perspective is sharing your point of view with others, finding commonalities (the groups you associate and move through)</a:t>
            </a:r>
          </a:p>
          <a:p>
            <a:endParaRPr lang="en-US" smtClean="0"/>
          </a:p>
          <a:p>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Aboriginal Rights in Canada</a:t>
            </a:r>
          </a:p>
        </p:txBody>
      </p:sp>
      <p:pic>
        <p:nvPicPr>
          <p:cNvPr id="15363" name="Content Placeholder 3" descr="ss09_m3_005_l.jpg"/>
          <p:cNvPicPr>
            <a:picLocks noGrp="1" noChangeAspect="1"/>
          </p:cNvPicPr>
          <p:nvPr>
            <p:ph idx="1"/>
          </p:nvPr>
        </p:nvPicPr>
        <p:blipFill>
          <a:blip r:embed="rId2"/>
          <a:srcRect t="-4385" b="-4385"/>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House of Commons</a:t>
            </a:r>
          </a:p>
        </p:txBody>
      </p:sp>
      <p:pic>
        <p:nvPicPr>
          <p:cNvPr id="16387" name="Content Placeholder 4" descr="f_constitution_canada_house.jpg"/>
          <p:cNvPicPr>
            <a:picLocks noGrp="1" noChangeAspect="1"/>
          </p:cNvPicPr>
          <p:nvPr>
            <p:ph sz="half" idx="1"/>
          </p:nvPr>
        </p:nvPicPr>
        <p:blipFill>
          <a:blip r:embed="rId2"/>
          <a:srcRect t="-23972" b="-23972"/>
          <a:stretch>
            <a:fillRect/>
          </a:stretch>
        </p:blipFill>
        <p:spPr/>
      </p:pic>
      <p:sp>
        <p:nvSpPr>
          <p:cNvPr id="16388" name="Content Placeholder 3"/>
          <p:cNvSpPr>
            <a:spLocks noGrp="1"/>
          </p:cNvSpPr>
          <p:nvPr>
            <p:ph sz="half" idx="2"/>
          </p:nvPr>
        </p:nvSpPr>
        <p:spPr/>
        <p:txBody>
          <a:bodyPr/>
          <a:lstStyle/>
          <a:p>
            <a:pPr eaLnBrk="1" hangingPunct="1"/>
            <a:r>
              <a:rPr lang="en-US" smtClean="0">
                <a:ea typeface="ＭＳ Ｐゴシック" pitchFamily="1" charset="-128"/>
                <a:cs typeface="ＭＳ Ｐゴシック" pitchFamily="1" charset="-128"/>
              </a:rPr>
              <a:t>Made up of 308 elected members of parliament</a:t>
            </a:r>
          </a:p>
          <a:p>
            <a:pPr eaLnBrk="1" hangingPunct="1"/>
            <a:r>
              <a:rPr lang="en-US" smtClean="0">
                <a:ea typeface="ＭＳ Ｐゴシック" pitchFamily="1" charset="-128"/>
                <a:cs typeface="ＭＳ Ｐゴシック" pitchFamily="1" charset="-128"/>
              </a:rPr>
              <a:t>Responsible for making laws in Canada as well as the day to day business of government</a:t>
            </a:r>
          </a:p>
          <a:p>
            <a:pPr eaLnBrk="1" hangingPunct="1"/>
            <a:r>
              <a:rPr lang="en-US" smtClean="0">
                <a:ea typeface="ＭＳ Ｐゴシック" pitchFamily="1" charset="-128"/>
                <a:cs typeface="ＭＳ Ｐゴシック" pitchFamily="1" charset="-128"/>
              </a:rPr>
              <a:t>Represent constituents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Aboriginal Rights in Canada</a:t>
            </a:r>
          </a:p>
        </p:txBody>
      </p:sp>
      <p:sp>
        <p:nvSpPr>
          <p:cNvPr id="16387" name="Content Placeholder 2"/>
          <p:cNvSpPr>
            <a:spLocks noGrp="1"/>
          </p:cNvSpPr>
          <p:nvPr>
            <p:ph idx="1"/>
          </p:nvPr>
        </p:nvSpPr>
        <p:spPr/>
        <p:txBody>
          <a:bodyPr/>
          <a:lstStyle/>
          <a:p>
            <a:r>
              <a:rPr lang="en-US" smtClean="0"/>
              <a:t>Royal Proclamation of 1763</a:t>
            </a:r>
          </a:p>
          <a:p>
            <a:pPr lvl="1"/>
            <a:r>
              <a:rPr lang="en-US" smtClean="0"/>
              <a:t>Recognized First Nations land claims</a:t>
            </a:r>
          </a:p>
          <a:p>
            <a:pPr lvl="1"/>
            <a:r>
              <a:rPr lang="en-US" smtClean="0"/>
              <a:t>Set aside land for Aboriginal use</a:t>
            </a:r>
          </a:p>
          <a:p>
            <a:r>
              <a:rPr lang="en-US" smtClean="0"/>
              <a:t>BNA Act 1867</a:t>
            </a:r>
          </a:p>
          <a:p>
            <a:pPr lvl="1"/>
            <a:r>
              <a:rPr lang="en-US" smtClean="0"/>
              <a:t>Gave jurisdiction of First Nations to Canadian government </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Aboriginal Rights in Canada</a:t>
            </a:r>
          </a:p>
        </p:txBody>
      </p:sp>
      <p:pic>
        <p:nvPicPr>
          <p:cNvPr id="17411" name="Content Placeholder 7" descr="Unknown.jpeg"/>
          <p:cNvPicPr>
            <a:picLocks noGrp="1" noChangeAspect="1"/>
          </p:cNvPicPr>
          <p:nvPr>
            <p:ph idx="1"/>
          </p:nvPr>
        </p:nvPicPr>
        <p:blipFill>
          <a:blip r:embed="rId2"/>
          <a:srcRect l="-22156" r="-22156"/>
          <a:stretch>
            <a:fillRect/>
          </a:stretch>
        </p:blip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Aboriginal Rights in Canada</a:t>
            </a:r>
          </a:p>
        </p:txBody>
      </p:sp>
      <p:sp>
        <p:nvSpPr>
          <p:cNvPr id="5" name="Content Placeholder 4"/>
          <p:cNvSpPr>
            <a:spLocks noGrp="1"/>
          </p:cNvSpPr>
          <p:nvPr>
            <p:ph sz="half" idx="1"/>
          </p:nvPr>
        </p:nvSpPr>
        <p:spPr/>
        <p:txBody>
          <a:bodyPr rtlCol="0">
            <a:normAutofit lnSpcReduction="10000"/>
          </a:bodyPr>
          <a:lstStyle/>
          <a:p>
            <a:pPr fontAlgn="auto">
              <a:spcAft>
                <a:spcPts val="0"/>
              </a:spcAft>
              <a:buFont typeface="Arial"/>
              <a:buChar char="•"/>
              <a:defRPr/>
            </a:pPr>
            <a:r>
              <a:rPr lang="en-US" dirty="0" smtClean="0">
                <a:ea typeface="+mn-ea"/>
                <a:cs typeface="+mn-cs"/>
              </a:rPr>
              <a:t>Numbered Treaties</a:t>
            </a:r>
          </a:p>
          <a:p>
            <a:pPr lvl="1" fontAlgn="auto">
              <a:spcAft>
                <a:spcPts val="0"/>
              </a:spcAft>
              <a:buFont typeface="Arial"/>
              <a:buChar char="–"/>
              <a:defRPr/>
            </a:pPr>
            <a:r>
              <a:rPr lang="en-US" dirty="0" smtClean="0">
                <a:ea typeface="+mn-ea"/>
              </a:rPr>
              <a:t>First Nations negotiated with Crown “Nation to Nation”  </a:t>
            </a:r>
          </a:p>
          <a:p>
            <a:pPr fontAlgn="auto">
              <a:spcAft>
                <a:spcPts val="0"/>
              </a:spcAft>
              <a:buFont typeface="Arial"/>
              <a:buChar char="•"/>
              <a:defRPr/>
            </a:pPr>
            <a:r>
              <a:rPr lang="en-US" dirty="0" smtClean="0">
                <a:ea typeface="+mn-ea"/>
                <a:cs typeface="+mn-cs"/>
              </a:rPr>
              <a:t>In order to make the “National Dream” a reality, the Canadian government needed control of lands controlled by First Nations</a:t>
            </a:r>
          </a:p>
        </p:txBody>
      </p:sp>
      <p:pic>
        <p:nvPicPr>
          <p:cNvPr id="18436" name="Content Placeholder 6" descr="images.jpeg"/>
          <p:cNvPicPr>
            <a:picLocks noGrp="1" noChangeAspect="1"/>
          </p:cNvPicPr>
          <p:nvPr>
            <p:ph sz="half" idx="2"/>
          </p:nvPr>
        </p:nvPicPr>
        <p:blipFill>
          <a:blip r:embed="rId2"/>
          <a:srcRect t="-31641" b="-31641"/>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mtClean="0"/>
              <a:t>Aboriginal Rights in Canada</a:t>
            </a:r>
          </a:p>
        </p:txBody>
      </p:sp>
      <p:sp>
        <p:nvSpPr>
          <p:cNvPr id="19459" name="Content Placeholder 4"/>
          <p:cNvSpPr>
            <a:spLocks noGrp="1"/>
          </p:cNvSpPr>
          <p:nvPr>
            <p:ph sz="half" idx="1"/>
          </p:nvPr>
        </p:nvSpPr>
        <p:spPr/>
        <p:txBody>
          <a:bodyPr/>
          <a:lstStyle/>
          <a:p>
            <a:r>
              <a:rPr lang="en-US" smtClean="0"/>
              <a:t>Numbered Treaties</a:t>
            </a:r>
          </a:p>
          <a:p>
            <a:r>
              <a:rPr lang="en-US" smtClean="0"/>
              <a:t>Canadian government negotiated for those lands in exchange for smaller reserves, annuity payments</a:t>
            </a:r>
          </a:p>
          <a:p>
            <a:r>
              <a:rPr lang="en-US" smtClean="0"/>
              <a:t>Aboriginal way of life threatened by disease, near-extinction of bison</a:t>
            </a:r>
          </a:p>
        </p:txBody>
      </p:sp>
      <p:pic>
        <p:nvPicPr>
          <p:cNvPr id="19460" name="Content Placeholder 6" descr="images.jpeg"/>
          <p:cNvPicPr>
            <a:picLocks noGrp="1" noChangeAspect="1"/>
          </p:cNvPicPr>
          <p:nvPr>
            <p:ph sz="half" idx="2"/>
          </p:nvPr>
        </p:nvPicPr>
        <p:blipFill>
          <a:blip r:embed="rId2"/>
          <a:srcRect t="-31641" b="-31641"/>
          <a:stretch>
            <a:fillRect/>
          </a:stretch>
        </p:blip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Aboriginal Rights in Canada</a:t>
            </a:r>
          </a:p>
        </p:txBody>
      </p:sp>
      <p:pic>
        <p:nvPicPr>
          <p:cNvPr id="20483" name="Content Placeholder 4" descr="images.jpeg"/>
          <p:cNvPicPr>
            <a:picLocks noGrp="1" noChangeAspect="1"/>
          </p:cNvPicPr>
          <p:nvPr>
            <p:ph sz="half" idx="1"/>
          </p:nvPr>
        </p:nvPicPr>
        <p:blipFill>
          <a:blip r:embed="rId2"/>
          <a:srcRect t="-20602" b="-20602"/>
          <a:stretch>
            <a:fillRect/>
          </a:stretch>
        </p:blipFill>
        <p:spPr/>
      </p:pic>
      <p:sp>
        <p:nvSpPr>
          <p:cNvPr id="20484" name="Content Placeholder 3"/>
          <p:cNvSpPr>
            <a:spLocks noGrp="1"/>
          </p:cNvSpPr>
          <p:nvPr>
            <p:ph sz="half" idx="2"/>
          </p:nvPr>
        </p:nvSpPr>
        <p:spPr/>
        <p:txBody>
          <a:bodyPr/>
          <a:lstStyle/>
          <a:p>
            <a:r>
              <a:rPr lang="en-US" smtClean="0"/>
              <a:t>Indian Act of 1876</a:t>
            </a:r>
          </a:p>
          <a:p>
            <a:r>
              <a:rPr lang="en-US" smtClean="0"/>
              <a:t>Defined who is Indian, who has rights</a:t>
            </a:r>
          </a:p>
          <a:p>
            <a:r>
              <a:rPr lang="en-US" smtClean="0"/>
              <a:t>Government sought to “assimilate” First Nations by educating children in European culture and life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Official Language Groups</a:t>
            </a:r>
          </a:p>
        </p:txBody>
      </p:sp>
      <p:pic>
        <p:nvPicPr>
          <p:cNvPr id="13315" name="Content Placeholder 4" descr="images.jpeg"/>
          <p:cNvPicPr>
            <a:picLocks noGrp="1" noChangeAspect="1"/>
          </p:cNvPicPr>
          <p:nvPr>
            <p:ph idx="1"/>
          </p:nvPr>
        </p:nvPicPr>
        <p:blipFill>
          <a:blip r:embed="rId2"/>
          <a:srcRect l="-18098" r="-18098"/>
          <a:stretch>
            <a:fillRect/>
          </a:stretch>
        </p:blip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smtClean="0"/>
              <a:t>Official Language Groups</a:t>
            </a:r>
          </a:p>
        </p:txBody>
      </p:sp>
      <p:sp>
        <p:nvSpPr>
          <p:cNvPr id="14339" name="Content Placeholder 4"/>
          <p:cNvSpPr>
            <a:spLocks noGrp="1"/>
          </p:cNvSpPr>
          <p:nvPr>
            <p:ph sz="half" idx="1"/>
          </p:nvPr>
        </p:nvSpPr>
        <p:spPr/>
        <p:txBody>
          <a:bodyPr/>
          <a:lstStyle/>
          <a:p>
            <a:r>
              <a:rPr lang="en-US" smtClean="0"/>
              <a:t>French and English were earliest settlers of North America</a:t>
            </a:r>
          </a:p>
          <a:p>
            <a:r>
              <a:rPr lang="en-US" smtClean="0"/>
              <a:t>French primarily found in what is now known as Atlantic Canada. </a:t>
            </a:r>
          </a:p>
        </p:txBody>
      </p:sp>
      <p:pic>
        <p:nvPicPr>
          <p:cNvPr id="14340" name="Content Placeholder 6" descr="images-1.jpeg"/>
          <p:cNvPicPr>
            <a:picLocks noGrp="1" noChangeAspect="1"/>
          </p:cNvPicPr>
          <p:nvPr>
            <p:ph sz="half" idx="2"/>
          </p:nvPr>
        </p:nvPicPr>
        <p:blipFill>
          <a:blip r:embed="rId2"/>
          <a:srcRect t="-34204" b="-34204"/>
          <a:stretch>
            <a:fillRect/>
          </a:stretch>
        </p:blip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Official Language Groups</a:t>
            </a:r>
          </a:p>
        </p:txBody>
      </p:sp>
      <p:pic>
        <p:nvPicPr>
          <p:cNvPr id="15363" name="Content Placeholder 4" descr="images-2.jpeg"/>
          <p:cNvPicPr>
            <a:picLocks noGrp="1" noChangeAspect="1"/>
          </p:cNvPicPr>
          <p:nvPr>
            <p:ph sz="half" idx="1"/>
          </p:nvPr>
        </p:nvPicPr>
        <p:blipFill>
          <a:blip r:embed="rId2"/>
          <a:srcRect l="-21587" r="-21587"/>
          <a:stretch>
            <a:fillRect/>
          </a:stretch>
        </p:blipFill>
        <p:spPr/>
      </p:pic>
      <p:sp>
        <p:nvSpPr>
          <p:cNvPr id="15364" name="Content Placeholder 3"/>
          <p:cNvSpPr>
            <a:spLocks noGrp="1"/>
          </p:cNvSpPr>
          <p:nvPr>
            <p:ph sz="half" idx="2"/>
          </p:nvPr>
        </p:nvSpPr>
        <p:spPr/>
        <p:txBody>
          <a:bodyPr/>
          <a:lstStyle/>
          <a:p>
            <a:pPr>
              <a:buFontTx/>
              <a:buChar char="-"/>
            </a:pPr>
            <a:r>
              <a:rPr lang="en-US" smtClean="0"/>
              <a:t>1774</a:t>
            </a:r>
          </a:p>
          <a:p>
            <a:pPr lvl="1">
              <a:buFontTx/>
              <a:buChar char="-"/>
            </a:pPr>
            <a:r>
              <a:rPr lang="en-US" smtClean="0"/>
              <a:t>Recognized and guaranteed French Rights and identity</a:t>
            </a:r>
          </a:p>
          <a:p>
            <a:pPr>
              <a:buFontTx/>
              <a:buChar char="-"/>
            </a:pPr>
            <a:r>
              <a:rPr lang="en-US" smtClean="0"/>
              <a:t>BNA Act 1867: legislation protected bilingualism and biculturalism </a:t>
            </a:r>
          </a:p>
          <a:p>
            <a:pPr>
              <a:buFontTx/>
              <a:buChar char="-"/>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Official Language Groups</a:t>
            </a: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a:buChar char="•"/>
              <a:defRPr/>
            </a:pPr>
            <a:r>
              <a:rPr lang="en-US" dirty="0" smtClean="0">
                <a:ea typeface="+mn-ea"/>
                <a:cs typeface="+mn-cs"/>
              </a:rPr>
              <a:t>Official Languages Act of 1969 officially protects and recognizes Canada’s two used languages</a:t>
            </a:r>
          </a:p>
          <a:p>
            <a:pPr fontAlgn="auto">
              <a:spcAft>
                <a:spcPts val="0"/>
              </a:spcAft>
              <a:buFont typeface="Arial"/>
              <a:buChar char="•"/>
              <a:defRPr/>
            </a:pPr>
            <a:r>
              <a:rPr lang="en-US" dirty="0" smtClean="0">
                <a:ea typeface="+mn-ea"/>
                <a:cs typeface="+mn-cs"/>
              </a:rPr>
              <a:t>Charter of Rights and Freedoms 1982: Further enshrines language and cultural rights of </a:t>
            </a:r>
            <a:r>
              <a:rPr lang="en-US" dirty="0" err="1" smtClean="0">
                <a:ea typeface="+mn-ea"/>
                <a:cs typeface="+mn-cs"/>
              </a:rPr>
              <a:t>Francophones</a:t>
            </a:r>
            <a:r>
              <a:rPr lang="en-US" dirty="0" smtClean="0">
                <a:ea typeface="+mn-ea"/>
                <a:cs typeface="+mn-cs"/>
              </a:rPr>
              <a:t> and Anglophones </a:t>
            </a:r>
          </a:p>
        </p:txBody>
      </p:sp>
      <p:pic>
        <p:nvPicPr>
          <p:cNvPr id="16388" name="Content Placeholder 4" descr="images-3.jpeg"/>
          <p:cNvPicPr>
            <a:picLocks noGrp="1" noChangeAspect="1"/>
          </p:cNvPicPr>
          <p:nvPr>
            <p:ph sz="half" idx="2"/>
          </p:nvPr>
        </p:nvPicPr>
        <p:blipFill>
          <a:blip r:embed="rId2"/>
          <a:srcRect t="-60667" b="-60667"/>
          <a:stretch>
            <a:fillRect/>
          </a:stretch>
        </p:blip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Official Language Groups</a:t>
            </a:r>
          </a:p>
        </p:txBody>
      </p:sp>
      <p:pic>
        <p:nvPicPr>
          <p:cNvPr id="18435" name="Content Placeholder 5" descr="images-4.jpeg"/>
          <p:cNvPicPr>
            <a:picLocks noGrp="1" noChangeAspect="1"/>
          </p:cNvPicPr>
          <p:nvPr>
            <p:ph sz="half" idx="1"/>
          </p:nvPr>
        </p:nvPicPr>
        <p:blipFill>
          <a:blip r:embed="rId2"/>
          <a:srcRect t="-12642" b="-12642"/>
          <a:stretch>
            <a:fillRect/>
          </a:stretch>
        </p:blipFill>
        <p:spPr/>
      </p:pic>
      <p:sp>
        <p:nvSpPr>
          <p:cNvPr id="11" name="Content Placeholder 10"/>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Official Language Minorities: Exist all over Canada within the larger population</a:t>
            </a:r>
          </a:p>
          <a:p>
            <a:pPr fontAlgn="auto">
              <a:spcAft>
                <a:spcPts val="0"/>
              </a:spcAft>
              <a:buFont typeface="Arial"/>
              <a:buChar char="•"/>
              <a:defRPr/>
            </a:pPr>
            <a:r>
              <a:rPr lang="en-US" dirty="0" smtClean="0">
                <a:ea typeface="+mn-ea"/>
                <a:cs typeface="+mn-cs"/>
              </a:rPr>
              <a:t>Sometimes mix, sometimes remain distinct</a:t>
            </a:r>
          </a:p>
          <a:p>
            <a:pPr fontAlgn="auto">
              <a:spcAft>
                <a:spcPts val="0"/>
              </a:spcAft>
              <a:buFont typeface="Arial"/>
              <a:buChar char="•"/>
              <a:defRPr/>
            </a:pPr>
            <a:r>
              <a:rPr lang="en-US" dirty="0" smtClean="0">
                <a:ea typeface="+mn-ea"/>
                <a:cs typeface="+mn-cs"/>
              </a:rPr>
              <a:t>In some cases, the languages spoken are not </a:t>
            </a:r>
            <a:r>
              <a:rPr lang="en-US" smtClean="0">
                <a:ea typeface="+mn-ea"/>
                <a:cs typeface="+mn-cs"/>
              </a:rPr>
              <a:t>officially recognized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Head of Government</a:t>
            </a:r>
          </a:p>
        </p:txBody>
      </p:sp>
      <p:sp>
        <p:nvSpPr>
          <p:cNvPr id="3" name="Content Placeholder 2"/>
          <p:cNvSpPr>
            <a:spLocks noGrp="1"/>
          </p:cNvSpPr>
          <p:nvPr>
            <p:ph sz="half" idx="1"/>
          </p:nvPr>
        </p:nvSpPr>
        <p:spPr/>
        <p:txBody>
          <a:bodyPr>
            <a:normAutofit fontScale="92500" lnSpcReduction="20000"/>
          </a:bodyPr>
          <a:lstStyle/>
          <a:p>
            <a:pPr eaLnBrk="1" hangingPunct="1">
              <a:buFont typeface="Arial" charset="0"/>
              <a:buChar char="•"/>
              <a:defRPr/>
            </a:pPr>
            <a:r>
              <a:rPr lang="en-US" dirty="0" smtClean="0"/>
              <a:t>Canada’s head of government is the Prime Minister (PM)</a:t>
            </a:r>
          </a:p>
          <a:p>
            <a:pPr eaLnBrk="1" hangingPunct="1">
              <a:buFont typeface="Arial" charset="0"/>
              <a:buChar char="•"/>
              <a:defRPr/>
            </a:pPr>
            <a:r>
              <a:rPr lang="en-US" dirty="0" smtClean="0"/>
              <a:t>PM is the elected leader of her/his party and is an elected member of parliament (MP) </a:t>
            </a:r>
          </a:p>
          <a:p>
            <a:pPr eaLnBrk="1" hangingPunct="1">
              <a:buFont typeface="Arial" charset="0"/>
              <a:buChar char="•"/>
              <a:defRPr/>
            </a:pPr>
            <a:r>
              <a:rPr lang="en-US" dirty="0" smtClean="0"/>
              <a:t>In a general election, the party with the most votes is asked to form a government, and the leader of the party becomes PM</a:t>
            </a:r>
          </a:p>
          <a:p>
            <a:pPr eaLnBrk="1" hangingPunct="1">
              <a:buFont typeface="Arial" charset="0"/>
              <a:buChar char="•"/>
              <a:defRPr/>
            </a:pPr>
            <a:endParaRPr lang="en-US" dirty="0" smtClean="0"/>
          </a:p>
          <a:p>
            <a:pPr eaLnBrk="1" hangingPunct="1">
              <a:buFont typeface="Arial" charset="0"/>
              <a:buChar char="•"/>
              <a:defRPr/>
            </a:pPr>
            <a:endParaRPr lang="en-US" dirty="0"/>
          </a:p>
        </p:txBody>
      </p:sp>
      <p:pic>
        <p:nvPicPr>
          <p:cNvPr id="17412" name="Content Placeholder 4" descr="harper-cp-w-6137529.jpg"/>
          <p:cNvPicPr>
            <a:picLocks noGrp="1" noChangeAspect="1"/>
          </p:cNvPicPr>
          <p:nvPr>
            <p:ph sz="half" idx="2"/>
          </p:nvPr>
        </p:nvPicPr>
        <p:blipFill>
          <a:blip r:embed="rId2"/>
          <a:srcRect t="-49768" b="-49768"/>
          <a:stretch>
            <a:fillRect/>
          </a:stretch>
        </p:blip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Métis and Canada</a:t>
            </a:r>
          </a:p>
        </p:txBody>
      </p:sp>
      <p:pic>
        <p:nvPicPr>
          <p:cNvPr id="13315" name="Content Placeholder 6" descr="500px-Metis_Red.svg.png"/>
          <p:cNvPicPr>
            <a:picLocks noGrp="1" noChangeAspect="1"/>
          </p:cNvPicPr>
          <p:nvPr>
            <p:ph sz="half" idx="1"/>
          </p:nvPr>
        </p:nvPicPr>
        <p:blipFill>
          <a:blip r:embed="rId2"/>
          <a:srcRect t="-29144" b="-29144"/>
          <a:stretch>
            <a:fillRect/>
          </a:stretch>
        </p:blipFill>
        <p:spPr/>
      </p:pic>
      <p:pic>
        <p:nvPicPr>
          <p:cNvPr id="13316" name="Content Placeholder 7" descr="501px-Metis_Blue.svg.png"/>
          <p:cNvPicPr>
            <a:picLocks noGrp="1" noChangeAspect="1"/>
          </p:cNvPicPr>
          <p:nvPr>
            <p:ph sz="half" idx="2"/>
          </p:nvPr>
        </p:nvPicPr>
        <p:blipFill>
          <a:blip r:embed="rId3"/>
          <a:srcRect t="-29980" b="-29980"/>
          <a:stretch>
            <a:fillRect/>
          </a:stretch>
        </p:blip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Métis and Canada</a:t>
            </a:r>
          </a:p>
        </p:txBody>
      </p:sp>
      <p:pic>
        <p:nvPicPr>
          <p:cNvPr id="14339" name="Content Placeholder 3" descr="images.jpeg"/>
          <p:cNvPicPr>
            <a:picLocks noGrp="1" noChangeAspect="1"/>
          </p:cNvPicPr>
          <p:nvPr>
            <p:ph sz="half" idx="1"/>
          </p:nvPr>
        </p:nvPicPr>
        <p:blipFill>
          <a:blip r:embed="rId2"/>
          <a:srcRect t="-24808" b="-24808"/>
          <a:stretch>
            <a:fillRect/>
          </a:stretch>
        </p:blipFill>
        <p:spPr>
          <a:xfrm>
            <a:off x="-271463" y="274638"/>
            <a:ext cx="4038601" cy="4525962"/>
          </a:xfrm>
        </p:spPr>
      </p:pic>
      <p:sp>
        <p:nvSpPr>
          <p:cNvPr id="14340" name="Content Placeholder 4"/>
          <p:cNvSpPr>
            <a:spLocks noGrp="1"/>
          </p:cNvSpPr>
          <p:nvPr>
            <p:ph sz="half" idx="2"/>
          </p:nvPr>
        </p:nvSpPr>
        <p:spPr/>
        <p:txBody>
          <a:bodyPr/>
          <a:lstStyle/>
          <a:p>
            <a:pPr>
              <a:buFont typeface="Arial" charset="0"/>
              <a:buNone/>
            </a:pPr>
            <a:r>
              <a:rPr lang="en-US" smtClean="0"/>
              <a:t>“We must cherish our inheritance. We must preserve our nationality for the youth of our future. The story should be written down to pass on.”</a:t>
            </a:r>
          </a:p>
          <a:p>
            <a:pPr>
              <a:buFont typeface="Arial" charset="0"/>
              <a:buNone/>
            </a:pPr>
            <a:r>
              <a:rPr lang="en-US" smtClean="0"/>
              <a:t>- Louis Riel, 1885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Métis and Canada</a:t>
            </a:r>
          </a:p>
        </p:txBody>
      </p:sp>
      <p:pic>
        <p:nvPicPr>
          <p:cNvPr id="15363" name="Content Placeholder 4" descr="Unknown.jpeg"/>
          <p:cNvPicPr>
            <a:picLocks noGrp="1" noChangeAspect="1"/>
          </p:cNvPicPr>
          <p:nvPr>
            <p:ph sz="half" idx="1"/>
          </p:nvPr>
        </p:nvPicPr>
        <p:blipFill>
          <a:blip r:embed="rId2"/>
          <a:srcRect l="-6784" r="-6784"/>
          <a:stretch>
            <a:fillRect/>
          </a:stretch>
        </p:blipFill>
        <p:spPr/>
      </p:pic>
      <p:sp>
        <p:nvSpPr>
          <p:cNvPr id="4" name="Content Placeholder 3"/>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Considered a distinct  aboriginal people</a:t>
            </a:r>
          </a:p>
          <a:p>
            <a:pPr fontAlgn="auto">
              <a:spcAft>
                <a:spcPts val="0"/>
              </a:spcAft>
              <a:buFont typeface="Arial"/>
              <a:buChar char="•"/>
              <a:defRPr/>
            </a:pPr>
            <a:r>
              <a:rPr lang="en-US" dirty="0" smtClean="0">
                <a:ea typeface="+mn-ea"/>
                <a:cs typeface="+mn-cs"/>
              </a:rPr>
              <a:t>Dates back to early relationships between European fur traders and the First nations</a:t>
            </a:r>
          </a:p>
          <a:p>
            <a:pPr fontAlgn="auto">
              <a:spcAft>
                <a:spcPts val="0"/>
              </a:spcAft>
              <a:buFont typeface="Arial"/>
              <a:buChar char="•"/>
              <a:defRPr/>
            </a:pPr>
            <a:r>
              <a:rPr lang="en-US" dirty="0" smtClean="0">
                <a:ea typeface="+mn-ea"/>
                <a:cs typeface="+mn-cs"/>
              </a:rPr>
              <a:t>Legacy of establishing and supporting trade relationships and communities in the western prairies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Métis and Canada</a:t>
            </a:r>
          </a:p>
        </p:txBody>
      </p:sp>
      <p:sp>
        <p:nvSpPr>
          <p:cNvPr id="16387" name="Content Placeholder 2"/>
          <p:cNvSpPr>
            <a:spLocks noGrp="1"/>
          </p:cNvSpPr>
          <p:nvPr>
            <p:ph sz="half" idx="1"/>
          </p:nvPr>
        </p:nvSpPr>
        <p:spPr/>
        <p:txBody>
          <a:bodyPr/>
          <a:lstStyle/>
          <a:p>
            <a:r>
              <a:rPr lang="en-US" smtClean="0"/>
              <a:t>Alberta is home to 65 000 Métis today</a:t>
            </a:r>
          </a:p>
          <a:p>
            <a:r>
              <a:rPr lang="en-US" smtClean="0"/>
              <a:t>Canada is home to 400 000 Métis</a:t>
            </a:r>
          </a:p>
          <a:p>
            <a:r>
              <a:rPr lang="en-US" smtClean="0"/>
              <a:t>They are protected by Canada’s constitution as an Aboriginal people</a:t>
            </a:r>
          </a:p>
        </p:txBody>
      </p:sp>
      <p:pic>
        <p:nvPicPr>
          <p:cNvPr id="16388" name="Content Placeholder 4" descr="images-1.jpeg"/>
          <p:cNvPicPr>
            <a:picLocks noGrp="1" noChangeAspect="1"/>
          </p:cNvPicPr>
          <p:nvPr>
            <p:ph sz="half" idx="2"/>
          </p:nvPr>
        </p:nvPicPr>
        <p:blipFill>
          <a:blip r:embed="rId2"/>
          <a:srcRect t="-34204" b="-34204"/>
          <a:stretch>
            <a:fillRect/>
          </a:stretch>
        </p:blip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Métis and Canada</a:t>
            </a:r>
          </a:p>
        </p:txBody>
      </p:sp>
      <p:pic>
        <p:nvPicPr>
          <p:cNvPr id="18435" name="Content Placeholder 4" descr="Unknown-1.jpeg"/>
          <p:cNvPicPr>
            <a:picLocks noGrp="1" noChangeAspect="1"/>
          </p:cNvPicPr>
          <p:nvPr>
            <p:ph sz="half" idx="1"/>
          </p:nvPr>
        </p:nvPicPr>
        <p:blipFill>
          <a:blip r:embed="rId2"/>
          <a:srcRect t="-34204" b="-34204"/>
          <a:stretch>
            <a:fillRect/>
          </a:stretch>
        </p:blipFill>
        <p:spPr/>
      </p:pic>
      <p:sp>
        <p:nvSpPr>
          <p:cNvPr id="18436" name="Content Placeholder 3"/>
          <p:cNvSpPr>
            <a:spLocks noGrp="1"/>
          </p:cNvSpPr>
          <p:nvPr>
            <p:ph sz="half" idx="2"/>
          </p:nvPr>
        </p:nvSpPr>
        <p:spPr/>
        <p:txBody>
          <a:bodyPr/>
          <a:lstStyle/>
          <a:p>
            <a:r>
              <a:rPr lang="en-US" dirty="0" smtClean="0"/>
              <a:t>Long struggle to gain collective rights</a:t>
            </a:r>
          </a:p>
          <a:p>
            <a:r>
              <a:rPr lang="en-US" dirty="0" smtClean="0"/>
              <a:t>Struggle to maintain collective identity</a:t>
            </a:r>
          </a:p>
          <a:p>
            <a:r>
              <a:rPr lang="en-US" dirty="0" smtClean="0"/>
              <a:t>No historic treaties or land claims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Chapter Five: Review</a:t>
            </a:r>
            <a:endParaRPr lang="en-US" dirty="0"/>
          </a:p>
        </p:txBody>
      </p:sp>
      <p:sp>
        <p:nvSpPr>
          <p:cNvPr id="8" name="Subtitle 7"/>
          <p:cNvSpPr>
            <a:spLocks noGrp="1"/>
          </p:cNvSpPr>
          <p:nvPr>
            <p:ph type="subTitle" idx="1"/>
          </p:nvPr>
        </p:nvSpPr>
        <p:spPr/>
        <p:txBody>
          <a:bodyPr/>
          <a:lstStyle/>
          <a:p>
            <a:r>
              <a:rPr lang="en-US" dirty="0" smtClean="0"/>
              <a:t>How Well Do Canada’s Immigration Laws and Policies Respond to Immigration Issues?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Reasons Immigrants Come to Canada</a:t>
            </a:r>
          </a:p>
        </p:txBody>
      </p:sp>
      <p:sp>
        <p:nvSpPr>
          <p:cNvPr id="14339" name="Content Placeholder 2"/>
          <p:cNvSpPr>
            <a:spLocks noGrp="1"/>
          </p:cNvSpPr>
          <p:nvPr>
            <p:ph idx="1"/>
          </p:nvPr>
        </p:nvSpPr>
        <p:spPr/>
        <p:txBody>
          <a:bodyPr/>
          <a:lstStyle/>
          <a:p>
            <a:pPr eaLnBrk="1" hangingPunct="1"/>
            <a:r>
              <a:rPr lang="en-US" smtClean="0"/>
              <a:t>Hope of a better life (opportunities)</a:t>
            </a:r>
          </a:p>
          <a:p>
            <a:pPr eaLnBrk="1" hangingPunct="1"/>
            <a:r>
              <a:rPr lang="en-US" smtClean="0"/>
              <a:t>Civil Unrest </a:t>
            </a:r>
          </a:p>
          <a:p>
            <a:pPr eaLnBrk="1" hangingPunct="1"/>
            <a:r>
              <a:rPr lang="en-US" smtClean="0"/>
              <a:t>War/Poverty</a:t>
            </a:r>
          </a:p>
          <a:p>
            <a:pPr eaLnBrk="1" hangingPunct="1"/>
            <a:r>
              <a:rPr lang="en-US" smtClean="0"/>
              <a:t>Limited opportunities in their native land (education/employment)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p:txBody>
          <a:bodyPr/>
          <a:lstStyle/>
          <a:p>
            <a:pPr eaLnBrk="1" hangingPunct="1"/>
            <a:r>
              <a:rPr lang="en-US" smtClean="0"/>
              <a:t>PUSH—PULL Factors</a:t>
            </a:r>
          </a:p>
        </p:txBody>
      </p:sp>
      <p:sp>
        <p:nvSpPr>
          <p:cNvPr id="5" name="Subtitle 4"/>
          <p:cNvSpPr>
            <a:spLocks noGrp="1"/>
          </p:cNvSpPr>
          <p:nvPr>
            <p:ph type="subTitle" idx="1"/>
          </p:nvPr>
        </p:nvSpPr>
        <p:spPr/>
        <p:txBody>
          <a:bodyPr rtlCol="0">
            <a:normAutofit fontScale="92500" lnSpcReduction="10000"/>
          </a:bodyPr>
          <a:lstStyle/>
          <a:p>
            <a:pPr eaLnBrk="1" fontAlgn="auto" hangingPunct="1">
              <a:spcAft>
                <a:spcPts val="0"/>
              </a:spcAft>
              <a:buFont typeface="Arial"/>
              <a:buNone/>
              <a:defRPr/>
            </a:pPr>
            <a:r>
              <a:rPr lang="en-US" dirty="0" smtClean="0">
                <a:ea typeface="+mn-ea"/>
                <a:cs typeface="+mn-cs"/>
              </a:rPr>
              <a:t>What makes people leave their home? (emigration)</a:t>
            </a:r>
            <a:br>
              <a:rPr lang="en-US" dirty="0" smtClean="0">
                <a:ea typeface="+mn-ea"/>
                <a:cs typeface="+mn-cs"/>
              </a:rPr>
            </a:br>
            <a:r>
              <a:rPr lang="en-US" dirty="0" smtClean="0">
                <a:ea typeface="+mn-ea"/>
                <a:cs typeface="+mn-cs"/>
              </a:rPr>
              <a:t>What draws people to a new place? (immigration)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r>
              <a:rPr lang="en-US" smtClean="0"/>
              <a:t>Push Factors</a:t>
            </a:r>
          </a:p>
        </p:txBody>
      </p:sp>
      <p:sp>
        <p:nvSpPr>
          <p:cNvPr id="4" name="Subtitle 3"/>
          <p:cNvSpPr>
            <a:spLocks noGrp="1"/>
          </p:cNvSpPr>
          <p:nvPr>
            <p:ph type="subTitle" idx="1"/>
          </p:nvPr>
        </p:nvSpPr>
        <p:spPr/>
        <p:txBody>
          <a:bodyPr>
            <a:normAutofit fontScale="92500" lnSpcReduction="10000"/>
          </a:bodyPr>
          <a:lstStyle/>
          <a:p>
            <a:pPr eaLnBrk="1" hangingPunct="1">
              <a:defRPr/>
            </a:pPr>
            <a:r>
              <a:rPr lang="en-US" dirty="0" smtClean="0"/>
              <a:t>Reasons why people emigrate from a certain region or country; these may include political, economic, health, or security factors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US" smtClean="0"/>
              <a:t>Pull Factors</a:t>
            </a:r>
          </a:p>
        </p:txBody>
      </p:sp>
      <p:sp>
        <p:nvSpPr>
          <p:cNvPr id="4" name="Subtitle 3"/>
          <p:cNvSpPr>
            <a:spLocks noGrp="1"/>
          </p:cNvSpPr>
          <p:nvPr>
            <p:ph type="subTitle" idx="1"/>
          </p:nvPr>
        </p:nvSpPr>
        <p:spPr/>
        <p:txBody>
          <a:bodyPr>
            <a:normAutofit fontScale="92500" lnSpcReduction="10000"/>
          </a:bodyPr>
          <a:lstStyle/>
          <a:p>
            <a:pPr eaLnBrk="1" hangingPunct="1">
              <a:defRPr/>
            </a:pPr>
            <a:r>
              <a:rPr lang="en-US" dirty="0" smtClean="0"/>
              <a:t>Reasons why people immigrate to a certain region or country; these may include political, economic, health, or security factors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What is a Political Party</a:t>
            </a:r>
          </a:p>
        </p:txBody>
      </p:sp>
      <p:sp>
        <p:nvSpPr>
          <p:cNvPr id="18435" name="Content Placeholder 4"/>
          <p:cNvSpPr>
            <a:spLocks noGrp="1"/>
          </p:cNvSpPr>
          <p:nvPr>
            <p:ph idx="1"/>
          </p:nvPr>
        </p:nvSpPr>
        <p:spPr/>
        <p:txBody>
          <a:bodyPr/>
          <a:lstStyle/>
          <a:p>
            <a:pPr eaLnBrk="1" hangingPunct="1"/>
            <a:r>
              <a:rPr lang="en-US" smtClean="0">
                <a:ea typeface="ＭＳ Ｐゴシック" pitchFamily="1" charset="-128"/>
                <a:cs typeface="ＭＳ Ｐゴシック" pitchFamily="1" charset="-128"/>
              </a:rPr>
              <a:t>A political party is a group of people who have similar ideas about how government should respond to issues facing society. </a:t>
            </a:r>
          </a:p>
          <a:p>
            <a:pPr eaLnBrk="1" hangingPunct="1"/>
            <a:r>
              <a:rPr lang="en-US" smtClean="0">
                <a:ea typeface="ＭＳ Ｐゴシック" pitchFamily="1" charset="-128"/>
                <a:cs typeface="ＭＳ Ｐゴシック" pitchFamily="1" charset="-128"/>
              </a:rPr>
              <a:t>Parties develop policies based on the shared values of its members to respond to issues</a:t>
            </a:r>
          </a:p>
          <a:p>
            <a:pPr eaLnBrk="1" hangingPunct="1"/>
            <a:r>
              <a:rPr lang="en-US" smtClean="0">
                <a:ea typeface="ＭＳ Ｐゴシック" pitchFamily="1" charset="-128"/>
                <a:cs typeface="ＭＳ Ｐゴシック" pitchFamily="1" charset="-128"/>
              </a:rPr>
              <a:t>Parties put forward candidates in elections in the hope of forming the government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Categories of Immigrants</a:t>
            </a:r>
          </a:p>
        </p:txBody>
      </p:sp>
      <p:sp>
        <p:nvSpPr>
          <p:cNvPr id="24579" name="Content Placeholder 2"/>
          <p:cNvSpPr>
            <a:spLocks noGrp="1"/>
          </p:cNvSpPr>
          <p:nvPr>
            <p:ph idx="1"/>
          </p:nvPr>
        </p:nvSpPr>
        <p:spPr/>
        <p:txBody>
          <a:bodyPr/>
          <a:lstStyle/>
          <a:p>
            <a:pPr eaLnBrk="1" hangingPunct="1"/>
            <a:r>
              <a:rPr lang="en-US" smtClean="0"/>
              <a:t>Family</a:t>
            </a:r>
          </a:p>
          <a:p>
            <a:pPr eaLnBrk="1" hangingPunct="1"/>
            <a:r>
              <a:rPr lang="en-US" smtClean="0"/>
              <a:t>Economic Immigrants (post-secondary education/professionals)</a:t>
            </a:r>
          </a:p>
          <a:p>
            <a:pPr eaLnBrk="1" hangingPunct="1"/>
            <a:r>
              <a:rPr lang="en-US" smtClean="0"/>
              <a:t>Humanitarian/ Compassion </a:t>
            </a:r>
          </a:p>
          <a:p>
            <a:pPr eaLnBrk="1" hangingPunct="1"/>
            <a:r>
              <a:rPr lang="en-US" smtClean="0"/>
              <a:t>Refugees</a:t>
            </a:r>
          </a:p>
          <a:p>
            <a:pPr eaLnBrk="1" hangingPunct="1"/>
            <a:r>
              <a:rPr lang="en-US" smtClean="0"/>
              <a:t>Illegal Immigrants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mtClean="0"/>
              <a:t>Immigration Act of 1976</a:t>
            </a:r>
          </a:p>
        </p:txBody>
      </p:sp>
      <p:sp>
        <p:nvSpPr>
          <p:cNvPr id="5" name="Content Placeholder 4"/>
          <p:cNvSpPr>
            <a:spLocks noGrp="1"/>
          </p:cNvSpPr>
          <p:nvPr>
            <p:ph sz="half" idx="1"/>
          </p:nvPr>
        </p:nvSpPr>
        <p:spPr/>
        <p:txBody>
          <a:bodyPr>
            <a:normAutofit fontScale="92500" lnSpcReduction="20000"/>
          </a:bodyPr>
          <a:lstStyle/>
          <a:p>
            <a:pPr eaLnBrk="1" hangingPunct="1">
              <a:defRPr/>
            </a:pPr>
            <a:r>
              <a:rPr lang="en-US" dirty="0" smtClean="0"/>
              <a:t>Decided who would be allowed in, not who would be kept out</a:t>
            </a:r>
          </a:p>
          <a:p>
            <a:pPr eaLnBrk="1" hangingPunct="1">
              <a:defRPr/>
            </a:pPr>
            <a:r>
              <a:rPr lang="en-US" dirty="0" smtClean="0"/>
              <a:t>Provinces had power to set immigration laws</a:t>
            </a:r>
          </a:p>
          <a:p>
            <a:pPr eaLnBrk="1" hangingPunct="1">
              <a:defRPr/>
            </a:pPr>
            <a:r>
              <a:rPr lang="en-US" dirty="0" smtClean="0"/>
              <a:t>Those who could be a burden on social welfare or health services could be refused</a:t>
            </a:r>
          </a:p>
          <a:p>
            <a:pPr eaLnBrk="1" hangingPunct="1">
              <a:defRPr/>
            </a:pPr>
            <a:r>
              <a:rPr lang="en-US" dirty="0" smtClean="0"/>
              <a:t>Four new classes: Refugees, assisted relatives, families, independent immigrants</a:t>
            </a:r>
            <a:endParaRPr lang="en-US" dirty="0"/>
          </a:p>
        </p:txBody>
      </p:sp>
      <p:pic>
        <p:nvPicPr>
          <p:cNvPr id="25604" name="Content Placeholder 6" descr="images-2.jpeg"/>
          <p:cNvPicPr>
            <a:picLocks noGrp="1" noChangeAspect="1"/>
          </p:cNvPicPr>
          <p:nvPr>
            <p:ph sz="half" idx="2"/>
          </p:nvPr>
        </p:nvPicPr>
        <p:blipFill>
          <a:blip r:embed="rId2"/>
          <a:srcRect t="-6033" b="-6033"/>
          <a:stretch>
            <a:fillRect/>
          </a:stretch>
        </p:blip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smtClean="0"/>
              <a:t>Immigration and Refugee Protection Act of 2002</a:t>
            </a:r>
          </a:p>
        </p:txBody>
      </p:sp>
      <p:pic>
        <p:nvPicPr>
          <p:cNvPr id="26627" name="Content Placeholder 4" descr="images-3.jpeg"/>
          <p:cNvPicPr>
            <a:picLocks noGrp="1" noChangeAspect="1"/>
          </p:cNvPicPr>
          <p:nvPr>
            <p:ph sz="half" idx="1"/>
          </p:nvPr>
        </p:nvPicPr>
        <p:blipFill>
          <a:blip r:embed="rId2"/>
          <a:srcRect t="-21239" b="-21239"/>
          <a:stretch>
            <a:fillRect/>
          </a:stretch>
        </p:blipFill>
        <p:spPr/>
      </p:pic>
      <p:sp>
        <p:nvSpPr>
          <p:cNvPr id="26628" name="Content Placeholder 3"/>
          <p:cNvSpPr>
            <a:spLocks noGrp="1"/>
          </p:cNvSpPr>
          <p:nvPr>
            <p:ph sz="half" idx="2"/>
          </p:nvPr>
        </p:nvSpPr>
        <p:spPr/>
        <p:txBody>
          <a:bodyPr/>
          <a:lstStyle/>
          <a:p>
            <a:pPr eaLnBrk="1" hangingPunct="1"/>
            <a:r>
              <a:rPr lang="en-US" smtClean="0"/>
              <a:t>Created a complex framework of goals and guidelines on who could and should be allowed into Canada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bodyPr>
          <a:lstStyle/>
          <a:p>
            <a:pPr eaLnBrk="1" hangingPunct="1"/>
            <a:r>
              <a:rPr lang="en-US" smtClean="0"/>
              <a:t>Immigration and Refugee Protection Act </a:t>
            </a:r>
          </a:p>
        </p:txBody>
      </p:sp>
      <p:sp>
        <p:nvSpPr>
          <p:cNvPr id="6" name="Content Placeholder 5"/>
          <p:cNvSpPr>
            <a:spLocks noGrp="1"/>
          </p:cNvSpPr>
          <p:nvPr>
            <p:ph idx="1"/>
          </p:nvPr>
        </p:nvSpPr>
        <p:spPr/>
        <p:txBody>
          <a:bodyPr>
            <a:normAutofit fontScale="92500" lnSpcReduction="20000"/>
          </a:bodyPr>
          <a:lstStyle/>
          <a:p>
            <a:pPr eaLnBrk="1" hangingPunct="1">
              <a:defRPr/>
            </a:pPr>
            <a:r>
              <a:rPr lang="en-US" dirty="0" smtClean="0"/>
              <a:t>Immigration policy should:</a:t>
            </a:r>
          </a:p>
          <a:p>
            <a:pPr lvl="1" eaLnBrk="1" hangingPunct="1">
              <a:defRPr/>
            </a:pPr>
            <a:r>
              <a:rPr lang="en-US" dirty="0" smtClean="0"/>
              <a:t>Pursue social, economic, cultural benefits for all Canadians</a:t>
            </a:r>
          </a:p>
          <a:p>
            <a:pPr lvl="1" eaLnBrk="1" hangingPunct="1">
              <a:defRPr/>
            </a:pPr>
            <a:r>
              <a:rPr lang="en-US" dirty="0" smtClean="0"/>
              <a:t>Respect bilingualism and multiculturalism</a:t>
            </a:r>
          </a:p>
          <a:p>
            <a:pPr lvl="1" eaLnBrk="1" hangingPunct="1">
              <a:defRPr/>
            </a:pPr>
            <a:r>
              <a:rPr lang="en-US" dirty="0" smtClean="0"/>
              <a:t>Support minority language communities</a:t>
            </a:r>
          </a:p>
          <a:p>
            <a:pPr lvl="1" eaLnBrk="1" hangingPunct="1">
              <a:defRPr/>
            </a:pPr>
            <a:r>
              <a:rPr lang="en-US" dirty="0" smtClean="0"/>
              <a:t>Support a prosperous economy across all regions of Canada</a:t>
            </a:r>
          </a:p>
          <a:p>
            <a:pPr lvl="1" eaLnBrk="1" hangingPunct="1">
              <a:defRPr/>
            </a:pPr>
            <a:r>
              <a:rPr lang="en-US" dirty="0" smtClean="0"/>
              <a:t>Reunite Families </a:t>
            </a:r>
          </a:p>
          <a:p>
            <a:pPr lvl="1" eaLnBrk="1" hangingPunct="1">
              <a:defRPr/>
            </a:pPr>
            <a:r>
              <a:rPr lang="en-US" dirty="0" smtClean="0"/>
              <a:t>Integrate immigrants into Canadian society, recognizing the obligations of both new immigrants and Canadian society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Six: Review</a:t>
            </a:r>
            <a:endParaRPr lang="en-US" dirty="0"/>
          </a:p>
        </p:txBody>
      </p:sp>
      <p:sp>
        <p:nvSpPr>
          <p:cNvPr id="5" name="Subtitle 4"/>
          <p:cNvSpPr>
            <a:spLocks noGrp="1"/>
          </p:cNvSpPr>
          <p:nvPr>
            <p:ph type="subTitle" idx="1"/>
          </p:nvPr>
        </p:nvSpPr>
        <p:spPr/>
        <p:txBody>
          <a:bodyPr/>
          <a:lstStyle/>
          <a:p>
            <a:r>
              <a:rPr lang="en-US" dirty="0" smtClean="0"/>
              <a:t>To What Extent do Different Economic Systems Affect Quality of Life?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4339"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4340"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4341"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4342"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4343" name="Text Box 7"/>
          <p:cNvSpPr txBox="1">
            <a:spLocks noChangeArrowheads="1"/>
          </p:cNvSpPr>
          <p:nvPr/>
        </p:nvSpPr>
        <p:spPr bwMode="auto">
          <a:xfrm>
            <a:off x="457200" y="3657600"/>
            <a:ext cx="7543800" cy="133826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1800" b="1">
                <a:solidFill>
                  <a:srgbClr val="FF0000"/>
                </a:solidFill>
                <a:latin typeface="Tahoma" charset="0"/>
              </a:rPr>
              <a:t>WHAT DO WE MEAN BY AN “ECONOMIC SYSTEM”?</a:t>
            </a:r>
          </a:p>
          <a:p>
            <a:pPr marL="342900" indent="-342900">
              <a:spcBef>
                <a:spcPct val="50000"/>
              </a:spcBef>
            </a:pPr>
            <a:r>
              <a:rPr lang="en-US" sz="1800" b="1">
                <a:solidFill>
                  <a:srgbClr val="FF0000"/>
                </a:solidFill>
                <a:latin typeface="Tahoma" charset="0"/>
              </a:rPr>
              <a:t>-A way that a society organizes its economy- how a society organizes production, distribution, and consumption of goods and services</a:t>
            </a:r>
            <a:endParaRPr lang="en-CA" sz="1800" b="1">
              <a:solidFill>
                <a:srgbClr val="FF0000"/>
              </a:solidFill>
              <a:latin typeface="Tahoma"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5363"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5364"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5365"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5366"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5367" name="Text Box 9"/>
          <p:cNvSpPr txBox="1">
            <a:spLocks noChangeArrowheads="1"/>
          </p:cNvSpPr>
          <p:nvPr/>
        </p:nvSpPr>
        <p:spPr bwMode="auto">
          <a:xfrm>
            <a:off x="457200" y="3657600"/>
            <a:ext cx="7315200" cy="1616075"/>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startAt="2"/>
            </a:pPr>
            <a:r>
              <a:rPr lang="en-US" sz="1800" b="1">
                <a:solidFill>
                  <a:srgbClr val="FF0000"/>
                </a:solidFill>
                <a:latin typeface="Tahoma" charset="0"/>
              </a:rPr>
              <a:t>WHY DO WE NEED ECONOMIC SYSTEMS?</a:t>
            </a:r>
          </a:p>
          <a:p>
            <a:pPr marL="342900" indent="-342900">
              <a:spcBef>
                <a:spcPct val="50000"/>
              </a:spcBef>
            </a:pPr>
            <a:r>
              <a:rPr lang="en-US" sz="1800" b="1">
                <a:solidFill>
                  <a:srgbClr val="FF0000"/>
                </a:solidFill>
                <a:latin typeface="Tahoma" charset="0"/>
              </a:rPr>
              <a:t>- Regulates production, distribution, and consumption of goods and services. People have jobs, spend money, and want a good quality of life. This is all affected by the economy.</a:t>
            </a:r>
            <a:endParaRPr lang="en-CA" sz="1800" b="1">
              <a:solidFill>
                <a:srgbClr val="FF0000"/>
              </a:solidFill>
              <a:latin typeface="Tahoma"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6387"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6388"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6389"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6390"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6391" name="Text Box 10"/>
          <p:cNvSpPr txBox="1">
            <a:spLocks noChangeArrowheads="1"/>
          </p:cNvSpPr>
          <p:nvPr/>
        </p:nvSpPr>
        <p:spPr bwMode="auto">
          <a:xfrm>
            <a:off x="457200" y="3657600"/>
            <a:ext cx="6553200" cy="1616075"/>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startAt="3"/>
            </a:pPr>
            <a:r>
              <a:rPr lang="en-US" sz="1800" b="1">
                <a:solidFill>
                  <a:srgbClr val="FF0000"/>
                </a:solidFill>
                <a:latin typeface="Tahoma" charset="0"/>
              </a:rPr>
              <a:t>WHAT TYPES OF ECONOMIC SYSTEMS ARE THERE?</a:t>
            </a:r>
          </a:p>
          <a:p>
            <a:pPr marL="342900" indent="-342900">
              <a:spcBef>
                <a:spcPct val="50000"/>
              </a:spcBef>
              <a:buFontTx/>
              <a:buChar char="-"/>
            </a:pPr>
            <a:r>
              <a:rPr lang="en-US" sz="1800" b="1">
                <a:solidFill>
                  <a:srgbClr val="FF0000"/>
                </a:solidFill>
                <a:latin typeface="Tahoma" charset="0"/>
              </a:rPr>
              <a:t>Market economy</a:t>
            </a:r>
          </a:p>
          <a:p>
            <a:pPr marL="342900" indent="-342900">
              <a:spcBef>
                <a:spcPct val="50000"/>
              </a:spcBef>
              <a:buFontTx/>
              <a:buChar char="-"/>
            </a:pPr>
            <a:r>
              <a:rPr lang="en-US" sz="1800" b="1">
                <a:solidFill>
                  <a:srgbClr val="FF0000"/>
                </a:solidFill>
                <a:latin typeface="Tahoma" charset="0"/>
              </a:rPr>
              <a:t>Mixed economy</a:t>
            </a:r>
          </a:p>
          <a:p>
            <a:pPr marL="342900" indent="-342900">
              <a:spcBef>
                <a:spcPct val="50000"/>
              </a:spcBef>
              <a:buFontTx/>
              <a:buChar char="-"/>
            </a:pPr>
            <a:r>
              <a:rPr lang="en-US" sz="1800" b="1">
                <a:solidFill>
                  <a:srgbClr val="FF0000"/>
                </a:solidFill>
                <a:latin typeface="Tahoma" charset="0"/>
              </a:rPr>
              <a:t>Controlled or Command economy</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381000"/>
            <a:ext cx="5867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t>WHY WE NEED ECONOMIC SYSTEMS</a:t>
            </a:r>
            <a:endParaRPr lang="en-CA" b="1" u="sng"/>
          </a:p>
        </p:txBody>
      </p:sp>
      <p:sp>
        <p:nvSpPr>
          <p:cNvPr id="17411" name="Text Box 3"/>
          <p:cNvSpPr txBox="1">
            <a:spLocks noChangeArrowheads="1"/>
          </p:cNvSpPr>
          <p:nvPr/>
        </p:nvSpPr>
        <p:spPr bwMode="auto">
          <a:xfrm>
            <a:off x="381000" y="1371600"/>
            <a:ext cx="8305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FF0000"/>
                </a:solidFill>
                <a:latin typeface="Tahoma" charset="0"/>
              </a:rPr>
              <a:t>ALL SOCIETIES FACE THE SAME ECONOMIC PROBLEM:</a:t>
            </a:r>
            <a:endParaRPr lang="en-CA" sz="2000" b="1">
              <a:solidFill>
                <a:srgbClr val="FF0000"/>
              </a:solidFill>
              <a:latin typeface="Tahoma" charset="0"/>
            </a:endParaRPr>
          </a:p>
        </p:txBody>
      </p:sp>
      <p:sp>
        <p:nvSpPr>
          <p:cNvPr id="17412" name="Text Box 4"/>
          <p:cNvSpPr txBox="1">
            <a:spLocks noChangeArrowheads="1"/>
          </p:cNvSpPr>
          <p:nvPr/>
        </p:nvSpPr>
        <p:spPr bwMode="auto">
          <a:xfrm>
            <a:off x="3124200" y="2209800"/>
            <a:ext cx="2209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SCARCITY</a:t>
            </a:r>
            <a:endParaRPr lang="en-CA" b="1">
              <a:solidFill>
                <a:schemeClr val="accent2"/>
              </a:solidFill>
              <a:latin typeface="Verdana" charset="0"/>
            </a:endParaRPr>
          </a:p>
        </p:txBody>
      </p:sp>
      <p:sp>
        <p:nvSpPr>
          <p:cNvPr id="17413" name="Line 5"/>
          <p:cNvSpPr>
            <a:spLocks noChangeShapeType="1"/>
          </p:cNvSpPr>
          <p:nvPr/>
        </p:nvSpPr>
        <p:spPr bwMode="auto">
          <a:xfrm flipH="1">
            <a:off x="2133600" y="2667000"/>
            <a:ext cx="106680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4" name="Line 6"/>
          <p:cNvSpPr>
            <a:spLocks noChangeShapeType="1"/>
          </p:cNvSpPr>
          <p:nvPr/>
        </p:nvSpPr>
        <p:spPr bwMode="auto">
          <a:xfrm>
            <a:off x="4953000" y="2667000"/>
            <a:ext cx="114300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5" name="Text Box 8"/>
          <p:cNvSpPr txBox="1">
            <a:spLocks noChangeArrowheads="1"/>
          </p:cNvSpPr>
          <p:nvPr/>
        </p:nvSpPr>
        <p:spPr bwMode="auto">
          <a:xfrm>
            <a:off x="381000" y="4343400"/>
            <a:ext cx="32766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Verdana" charset="0"/>
              </a:rPr>
              <a:t>UNLIMITED HUMAN WANTS</a:t>
            </a:r>
            <a:endParaRPr lang="en-CA" sz="1400" b="1">
              <a:solidFill>
                <a:srgbClr val="FF0000"/>
              </a:solidFill>
              <a:latin typeface="Verdana" charset="0"/>
            </a:endParaRPr>
          </a:p>
        </p:txBody>
      </p:sp>
      <p:sp>
        <p:nvSpPr>
          <p:cNvPr id="17416" name="Text Box 9"/>
          <p:cNvSpPr txBox="1">
            <a:spLocks noChangeArrowheads="1"/>
          </p:cNvSpPr>
          <p:nvPr/>
        </p:nvSpPr>
        <p:spPr bwMode="auto">
          <a:xfrm>
            <a:off x="5105400" y="4343400"/>
            <a:ext cx="32004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Verdana" charset="0"/>
              </a:rPr>
              <a:t>LIMITED RESOURCES</a:t>
            </a:r>
            <a:endParaRPr lang="en-CA" sz="1400" b="1">
              <a:solidFill>
                <a:srgbClr val="FF0000"/>
              </a:solidFill>
              <a:latin typeface="Verdana" charset="0"/>
            </a:endParaRPr>
          </a:p>
        </p:txBody>
      </p:sp>
      <p:sp>
        <p:nvSpPr>
          <p:cNvPr id="17417" name="Text Box 10"/>
          <p:cNvSpPr txBox="1">
            <a:spLocks noChangeArrowheads="1"/>
          </p:cNvSpPr>
          <p:nvPr/>
        </p:nvSpPr>
        <p:spPr bwMode="auto">
          <a:xfrm>
            <a:off x="457200" y="5257800"/>
            <a:ext cx="8001000" cy="1108075"/>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rPr>
              <a:t>THERE ARE NEVER ENOUGH RESOURCES IN A SOCIETY TO SATISFY ALL THE PEOPLE’S WANTS, THEREFORE A </a:t>
            </a:r>
            <a:r>
              <a:rPr lang="en-US" b="1">
                <a:solidFill>
                  <a:srgbClr val="FF0000"/>
                </a:solidFill>
              </a:rPr>
              <a:t>SCARCITY OF RESOURCES </a:t>
            </a:r>
            <a:r>
              <a:rPr lang="en-US" sz="1800" b="1">
                <a:solidFill>
                  <a:schemeClr val="accent2"/>
                </a:solidFill>
              </a:rPr>
              <a:t>ALWAYS EXISTS</a:t>
            </a:r>
            <a:endParaRPr lang="en-CA" sz="1800" b="1">
              <a:solidFill>
                <a:schemeClr val="accent2"/>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95400" y="304800"/>
            <a:ext cx="64770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solidFill>
                  <a:srgbClr val="FF0000"/>
                </a:solidFill>
                <a:latin typeface="Tahoma" charset="0"/>
              </a:rPr>
              <a:t>WHAT IS AN ECONOMIC SYSTEM?</a:t>
            </a:r>
            <a:endParaRPr lang="en-CA" sz="2800" b="1">
              <a:solidFill>
                <a:srgbClr val="FF0000"/>
              </a:solidFill>
              <a:latin typeface="Tahoma" charset="0"/>
            </a:endParaRPr>
          </a:p>
        </p:txBody>
      </p:sp>
      <p:sp>
        <p:nvSpPr>
          <p:cNvPr id="18435" name="Text Box 3"/>
          <p:cNvSpPr txBox="1">
            <a:spLocks noChangeArrowheads="1"/>
          </p:cNvSpPr>
          <p:nvPr/>
        </p:nvSpPr>
        <p:spPr bwMode="auto">
          <a:xfrm>
            <a:off x="533400" y="2514600"/>
            <a:ext cx="350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CAN BE DESCRIBED AS:</a:t>
            </a:r>
            <a:endParaRPr lang="en-CA" sz="2000" b="1">
              <a:solidFill>
                <a:schemeClr val="accent2"/>
              </a:solidFill>
              <a:latin typeface="Tahoma" charset="0"/>
            </a:endParaRPr>
          </a:p>
        </p:txBody>
      </p:sp>
      <p:sp>
        <p:nvSpPr>
          <p:cNvPr id="18436" name="Text Box 4"/>
          <p:cNvSpPr txBox="1">
            <a:spLocks noChangeArrowheads="1"/>
          </p:cNvSpPr>
          <p:nvPr/>
        </p:nvSpPr>
        <p:spPr bwMode="auto">
          <a:xfrm>
            <a:off x="533400" y="4038600"/>
            <a:ext cx="7543800" cy="13239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FF0066"/>
                </a:solidFill>
                <a:latin typeface="Tahoma" charset="0"/>
              </a:rPr>
              <a:t>Any system or method a society uses to meet the needs and wants of its citizens. It is how a society organizes the production, distribution and consumption of goods and services</a:t>
            </a:r>
            <a:endParaRPr lang="en-CA" sz="2000" b="1">
              <a:solidFill>
                <a:srgbClr val="FF0066"/>
              </a:solidFill>
              <a:latin typeface="Tahoma" charset="0"/>
            </a:endParaRPr>
          </a:p>
        </p:txBody>
      </p:sp>
      <p:pic>
        <p:nvPicPr>
          <p:cNvPr id="18437" name="Picture 5" descr="BD04972_"/>
          <p:cNvPicPr>
            <a:picLocks noChangeAspect="1" noChangeArrowheads="1"/>
          </p:cNvPicPr>
          <p:nvPr/>
        </p:nvPicPr>
        <p:blipFill>
          <a:blip r:embed="rId2"/>
          <a:srcRect/>
          <a:stretch>
            <a:fillRect/>
          </a:stretch>
        </p:blipFill>
        <p:spPr bwMode="auto">
          <a:xfrm>
            <a:off x="4724400" y="1371600"/>
            <a:ext cx="2924175" cy="2192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 Minister</a:t>
            </a:r>
            <a:endParaRPr lang="en-US" dirty="0"/>
          </a:p>
        </p:txBody>
      </p:sp>
      <p:sp>
        <p:nvSpPr>
          <p:cNvPr id="26627" name="Rectangle 3"/>
          <p:cNvSpPr>
            <a:spLocks noGrp="1" noChangeArrowheads="1"/>
          </p:cNvSpPr>
          <p:nvPr>
            <p:ph sz="half" idx="1"/>
          </p:nvPr>
        </p:nvSpPr>
        <p:spPr/>
        <p:txBody>
          <a:bodyPr>
            <a:normAutofit fontScale="85000" lnSpcReduction="20000"/>
          </a:bodyPr>
          <a:lstStyle/>
          <a:p>
            <a:r>
              <a:rPr lang="en-US" sz="2800" dirty="0"/>
              <a:t>The Prime Minister is the most powerful person in the </a:t>
            </a:r>
            <a:r>
              <a:rPr lang="en-US" sz="2800" dirty="0" smtClean="0"/>
              <a:t>government</a:t>
            </a:r>
          </a:p>
          <a:p>
            <a:r>
              <a:rPr lang="en-US" sz="2800" dirty="0" smtClean="0"/>
              <a:t>  </a:t>
            </a:r>
            <a:r>
              <a:rPr lang="en-US" sz="2800" dirty="0"/>
              <a:t>He/she chooses the Ministers for the Cabinet and can also ask any one of them to resign. </a:t>
            </a:r>
            <a:r>
              <a:rPr lang="en-US" sz="2800" dirty="0" smtClean="0"/>
              <a:t> </a:t>
            </a:r>
          </a:p>
          <a:p>
            <a:r>
              <a:rPr lang="en-US" sz="2800" dirty="0" smtClean="0"/>
              <a:t>Cabinet </a:t>
            </a:r>
            <a:r>
              <a:rPr lang="en-US" sz="2800" dirty="0"/>
              <a:t>decisions do not necessarily go by majority vote</a:t>
            </a:r>
            <a:r>
              <a:rPr lang="en-US" sz="2800" dirty="0" smtClean="0"/>
              <a:t>.</a:t>
            </a:r>
          </a:p>
          <a:p>
            <a:r>
              <a:rPr lang="en-US" sz="2800" dirty="0" smtClean="0"/>
              <a:t>  </a:t>
            </a:r>
            <a:r>
              <a:rPr lang="en-US" sz="2800" dirty="0"/>
              <a:t>A strong Prime </a:t>
            </a:r>
            <a:r>
              <a:rPr lang="en-US" sz="2800" dirty="0" smtClean="0"/>
              <a:t>Minister</a:t>
            </a:r>
            <a:r>
              <a:rPr lang="en-US" dirty="0" smtClean="0"/>
              <a:t> makes the final decision on all policy, </a:t>
            </a:r>
            <a:r>
              <a:rPr lang="en-US" sz="2800" dirty="0" smtClean="0"/>
              <a:t>even </a:t>
            </a:r>
            <a:r>
              <a:rPr lang="en-US" sz="2800" dirty="0"/>
              <a:t>if most of the Cabinet are opposed. </a:t>
            </a:r>
            <a:r>
              <a:rPr lang="en-US" sz="2800" dirty="0" smtClean="0"/>
              <a:t> </a:t>
            </a:r>
            <a:endParaRPr lang="en-US" sz="2800" dirty="0"/>
          </a:p>
        </p:txBody>
      </p:sp>
      <p:pic>
        <p:nvPicPr>
          <p:cNvPr id="3" name="Picture 2" descr="Trudea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180706"/>
            <a:ext cx="4204302" cy="299152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smtClean="0"/>
              <a:t>Economic Organization-Primary Industry</a:t>
            </a:r>
          </a:p>
        </p:txBody>
      </p:sp>
      <p:pic>
        <p:nvPicPr>
          <p:cNvPr id="19459" name="Content Placeholder 3" descr="ss09_m4_003_l.jpg"/>
          <p:cNvPicPr>
            <a:picLocks noGrp="1" noChangeAspect="1"/>
          </p:cNvPicPr>
          <p:nvPr>
            <p:ph idx="1"/>
          </p:nvPr>
        </p:nvPicPr>
        <p:blipFill>
          <a:blip r:embed="rId2"/>
          <a:srcRect l="-3712" r="-3712"/>
          <a:stretch>
            <a:fillRect/>
          </a:stretch>
        </p:blip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Economic Organization-Secondary Industry</a:t>
            </a:r>
          </a:p>
        </p:txBody>
      </p:sp>
      <p:pic>
        <p:nvPicPr>
          <p:cNvPr id="20483" name="Content Placeholder 5" descr="ss09_m4_004_l.jpg"/>
          <p:cNvPicPr>
            <a:picLocks noGrp="1" noChangeAspect="1"/>
          </p:cNvPicPr>
          <p:nvPr>
            <p:ph idx="1"/>
          </p:nvPr>
        </p:nvPicPr>
        <p:blipFill>
          <a:blip r:embed="rId2"/>
          <a:srcRect t="-5853" b="-5853"/>
          <a:stretch>
            <a:fillRect/>
          </a:stretch>
        </p:blip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mtClean="0"/>
              <a:t>Economic Organization-Tertiary Industry</a:t>
            </a:r>
          </a:p>
        </p:txBody>
      </p:sp>
      <p:pic>
        <p:nvPicPr>
          <p:cNvPr id="21507" name="Content Placeholder 5" descr="ss09_m4_005_l.jpg"/>
          <p:cNvPicPr>
            <a:picLocks noGrp="1" noChangeAspect="1"/>
          </p:cNvPicPr>
          <p:nvPr>
            <p:ph idx="1"/>
          </p:nvPr>
        </p:nvPicPr>
        <p:blipFill>
          <a:blip r:embed="rId2"/>
          <a:srcRect l="-578" r="-578"/>
          <a:stretch>
            <a:fillRect/>
          </a:stretch>
        </p:blip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Economic Organization-Quaternary Industry</a:t>
            </a:r>
          </a:p>
        </p:txBody>
      </p:sp>
      <p:pic>
        <p:nvPicPr>
          <p:cNvPr id="22531" name="Content Placeholder 5" descr="ss09_m4_006_l.jpg"/>
          <p:cNvPicPr>
            <a:picLocks noGrp="1" noChangeAspect="1"/>
          </p:cNvPicPr>
          <p:nvPr>
            <p:ph idx="1"/>
          </p:nvPr>
        </p:nvPicPr>
        <p:blipFill>
          <a:blip r:embed="rId2"/>
          <a:srcRect l="-3712" r="-3712"/>
          <a:stretch>
            <a:fillRect/>
          </a:stretch>
        </p:blip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1600" y="304800"/>
            <a:ext cx="7162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solidFill>
                  <a:srgbClr val="FF0000"/>
                </a:solidFill>
                <a:latin typeface="Verdana" charset="0"/>
              </a:rPr>
              <a:t>HOW SOCIETIES DEAL WITH SCARCITY</a:t>
            </a:r>
            <a:endParaRPr lang="en-CA" b="1" u="sng">
              <a:solidFill>
                <a:srgbClr val="FF0000"/>
              </a:solidFill>
              <a:latin typeface="Verdana" charset="0"/>
            </a:endParaRPr>
          </a:p>
        </p:txBody>
      </p:sp>
      <p:sp>
        <p:nvSpPr>
          <p:cNvPr id="23555" name="Text Box 3"/>
          <p:cNvSpPr txBox="1">
            <a:spLocks noChangeArrowheads="1"/>
          </p:cNvSpPr>
          <p:nvPr/>
        </p:nvSpPr>
        <p:spPr bwMode="auto">
          <a:xfrm>
            <a:off x="304800" y="1295400"/>
            <a:ext cx="81534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latin typeface="Verdana" charset="0"/>
              </a:rPr>
              <a:t>SOCIETIES (AND THE PEOPLE IN THEM) MUST MAKE CHOICES ABOUT THE LIMITED RESOURCES AVAILABLE TO THEM AND DECIDE HOW TO ALLOCATE THE RESOURCES TO MEET PEOPLE’S WANTS</a:t>
            </a:r>
            <a:endParaRPr lang="en-CA" sz="2000" b="1">
              <a:latin typeface="Verdana" charset="0"/>
            </a:endParaRPr>
          </a:p>
        </p:txBody>
      </p:sp>
      <p:sp>
        <p:nvSpPr>
          <p:cNvPr id="23556" name="Text Box 4"/>
          <p:cNvSpPr txBox="1">
            <a:spLocks noChangeArrowheads="1"/>
          </p:cNvSpPr>
          <p:nvPr/>
        </p:nvSpPr>
        <p:spPr bwMode="auto">
          <a:xfrm>
            <a:off x="457200" y="3048000"/>
            <a:ext cx="7391400" cy="611188"/>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accent2"/>
                </a:solidFill>
                <a:latin typeface="Tahoma" charset="0"/>
              </a:rPr>
              <a:t>THE ALLOCATION OF SCARCE RESOURCES (</a:t>
            </a:r>
            <a:r>
              <a:rPr lang="en-US" sz="1800" b="1">
                <a:solidFill>
                  <a:srgbClr val="FF0000"/>
                </a:solidFill>
                <a:latin typeface="Tahoma" charset="0"/>
              </a:rPr>
              <a:t>SCARCITY) </a:t>
            </a:r>
            <a:r>
              <a:rPr lang="en-US" sz="1600" b="1">
                <a:solidFill>
                  <a:schemeClr val="accent2"/>
                </a:solidFill>
                <a:latin typeface="Tahoma" charset="0"/>
              </a:rPr>
              <a:t>IS THE BASIC ECONOMIC PROBLEM FACED BY ALL SOCIETIES</a:t>
            </a:r>
            <a:endParaRPr lang="en-CA" sz="1600" b="1">
              <a:solidFill>
                <a:schemeClr val="accent2"/>
              </a:solidFill>
              <a:latin typeface="Tahoma" charset="0"/>
            </a:endParaRPr>
          </a:p>
        </p:txBody>
      </p:sp>
      <p:pic>
        <p:nvPicPr>
          <p:cNvPr id="23557" name="Picture 5" descr="PE01832_"/>
          <p:cNvPicPr>
            <a:picLocks noChangeAspect="1" noChangeArrowheads="1"/>
          </p:cNvPicPr>
          <p:nvPr/>
        </p:nvPicPr>
        <p:blipFill>
          <a:blip r:embed="rId2"/>
          <a:srcRect/>
          <a:stretch>
            <a:fillRect/>
          </a:stretch>
        </p:blipFill>
        <p:spPr bwMode="auto">
          <a:xfrm>
            <a:off x="3276600" y="4191000"/>
            <a:ext cx="2744788" cy="250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381000"/>
            <a:ext cx="83820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Tahoma" charset="0"/>
              </a:rPr>
              <a:t>THE FOUR BASIC ECONOMIC QUESTIONS ALL SOCIETIES MUST ANSWER</a:t>
            </a:r>
            <a:endParaRPr lang="en-CA" b="1">
              <a:solidFill>
                <a:schemeClr val="accent2"/>
              </a:solidFill>
              <a:latin typeface="Tahoma" charset="0"/>
            </a:endParaRPr>
          </a:p>
        </p:txBody>
      </p:sp>
      <p:sp>
        <p:nvSpPr>
          <p:cNvPr id="24579" name="Text Box 3"/>
          <p:cNvSpPr txBox="1">
            <a:spLocks noChangeArrowheads="1"/>
          </p:cNvSpPr>
          <p:nvPr/>
        </p:nvSpPr>
        <p:spPr bwMode="auto">
          <a:xfrm>
            <a:off x="381000" y="1524000"/>
            <a:ext cx="5791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1.  WHAT GOODS AND SERVICES TO PRODUCE</a:t>
            </a:r>
            <a:endParaRPr lang="en-CA" sz="1800" b="1">
              <a:solidFill>
                <a:srgbClr val="FF0000"/>
              </a:solidFill>
              <a:latin typeface="Tahoma" charset="0"/>
            </a:endParaRPr>
          </a:p>
        </p:txBody>
      </p:sp>
      <p:sp>
        <p:nvSpPr>
          <p:cNvPr id="24580" name="Text Box 4"/>
          <p:cNvSpPr txBox="1">
            <a:spLocks noChangeArrowheads="1"/>
          </p:cNvSpPr>
          <p:nvPr/>
        </p:nvSpPr>
        <p:spPr bwMode="auto">
          <a:xfrm>
            <a:off x="381000" y="2895600"/>
            <a:ext cx="6629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3.  HOW ARE GOODS AND SERVICES TO BE PRODUCED? </a:t>
            </a:r>
            <a:endParaRPr lang="en-CA" sz="1800" b="1">
              <a:solidFill>
                <a:srgbClr val="FF0000"/>
              </a:solidFill>
              <a:latin typeface="Tahoma" charset="0"/>
            </a:endParaRPr>
          </a:p>
        </p:txBody>
      </p:sp>
      <p:sp>
        <p:nvSpPr>
          <p:cNvPr id="24581" name="Text Box 5"/>
          <p:cNvSpPr txBox="1">
            <a:spLocks noChangeArrowheads="1"/>
          </p:cNvSpPr>
          <p:nvPr/>
        </p:nvSpPr>
        <p:spPr bwMode="auto">
          <a:xfrm>
            <a:off x="381000" y="3581400"/>
            <a:ext cx="6705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4.  FOR WHOM ARE GOODS AND SERVICES PRODUCED?</a:t>
            </a:r>
            <a:endParaRPr lang="en-CA" sz="1800" b="1">
              <a:solidFill>
                <a:srgbClr val="FF0000"/>
              </a:solidFill>
              <a:latin typeface="Tahoma" charset="0"/>
            </a:endParaRPr>
          </a:p>
        </p:txBody>
      </p:sp>
      <p:sp>
        <p:nvSpPr>
          <p:cNvPr id="24582" name="Text Box 6"/>
          <p:cNvSpPr txBox="1">
            <a:spLocks noChangeArrowheads="1"/>
          </p:cNvSpPr>
          <p:nvPr/>
        </p:nvSpPr>
        <p:spPr bwMode="auto">
          <a:xfrm>
            <a:off x="381000" y="2133600"/>
            <a:ext cx="7086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2.  HOW MUCH SHOULD BE PRODUCED?  </a:t>
            </a:r>
            <a:endParaRPr lang="en-CA" sz="1800" b="1">
              <a:solidFill>
                <a:srgbClr val="FF0000"/>
              </a:solidFill>
              <a:latin typeface="Tahoma"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33600" y="381000"/>
            <a:ext cx="5181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latin typeface="Tahoma" charset="0"/>
              </a:rPr>
              <a:t>ECONOMIC SYSTEM SUMMARY</a:t>
            </a:r>
            <a:endParaRPr lang="en-CA" b="1">
              <a:solidFill>
                <a:srgbClr val="FF0000"/>
              </a:solidFill>
              <a:latin typeface="Tahoma" charset="0"/>
            </a:endParaRPr>
          </a:p>
        </p:txBody>
      </p:sp>
      <p:sp>
        <p:nvSpPr>
          <p:cNvPr id="25603" name="Text Box 3"/>
          <p:cNvSpPr txBox="1">
            <a:spLocks noChangeArrowheads="1"/>
          </p:cNvSpPr>
          <p:nvPr/>
        </p:nvSpPr>
        <p:spPr bwMode="auto">
          <a:xfrm>
            <a:off x="381000" y="2057400"/>
            <a:ext cx="1295400" cy="74930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accent2"/>
                </a:solidFill>
                <a:latin typeface="Tahoma" charset="0"/>
              </a:rPr>
              <a:t>Unlimited</a:t>
            </a:r>
          </a:p>
          <a:p>
            <a:pPr>
              <a:spcBef>
                <a:spcPct val="50000"/>
              </a:spcBef>
            </a:pPr>
            <a:r>
              <a:rPr lang="en-US" sz="1800" b="1">
                <a:solidFill>
                  <a:srgbClr val="FF0000"/>
                </a:solidFill>
                <a:latin typeface="Tahoma" charset="0"/>
              </a:rPr>
              <a:t>WANTS</a:t>
            </a:r>
            <a:endParaRPr lang="en-CA" sz="1800" b="1">
              <a:solidFill>
                <a:srgbClr val="FF0000"/>
              </a:solidFill>
              <a:latin typeface="Tahoma" charset="0"/>
            </a:endParaRPr>
          </a:p>
        </p:txBody>
      </p:sp>
      <p:sp>
        <p:nvSpPr>
          <p:cNvPr id="25604" name="Line 4"/>
          <p:cNvSpPr>
            <a:spLocks noChangeShapeType="1"/>
          </p:cNvSpPr>
          <p:nvPr/>
        </p:nvSpPr>
        <p:spPr bwMode="auto">
          <a:xfrm>
            <a:off x="1676400" y="25908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5" name="Text Box 5"/>
          <p:cNvSpPr txBox="1">
            <a:spLocks noChangeArrowheads="1"/>
          </p:cNvSpPr>
          <p:nvPr/>
        </p:nvSpPr>
        <p:spPr bwMode="auto">
          <a:xfrm>
            <a:off x="228600" y="3581400"/>
            <a:ext cx="1752600" cy="77946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rPr>
              <a:t>Limited</a:t>
            </a:r>
          </a:p>
          <a:p>
            <a:pPr>
              <a:spcBef>
                <a:spcPct val="50000"/>
              </a:spcBef>
            </a:pPr>
            <a:r>
              <a:rPr lang="en-US" sz="1800" b="1">
                <a:solidFill>
                  <a:srgbClr val="FF0000"/>
                </a:solidFill>
                <a:latin typeface="Tahoma" charset="0"/>
              </a:rPr>
              <a:t>RESOURCES</a:t>
            </a:r>
            <a:endParaRPr lang="en-CA" sz="1800" b="1">
              <a:solidFill>
                <a:srgbClr val="FF0000"/>
              </a:solidFill>
              <a:latin typeface="Tahoma" charset="0"/>
            </a:endParaRPr>
          </a:p>
        </p:txBody>
      </p:sp>
      <p:sp>
        <p:nvSpPr>
          <p:cNvPr id="25606" name="Text Box 7"/>
          <p:cNvSpPr txBox="1">
            <a:spLocks noChangeArrowheads="1"/>
          </p:cNvSpPr>
          <p:nvPr/>
        </p:nvSpPr>
        <p:spPr bwMode="auto">
          <a:xfrm>
            <a:off x="2438400" y="30480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latin typeface="Tahoma" charset="0"/>
              </a:rPr>
              <a:t>SCARCITY</a:t>
            </a:r>
            <a:endParaRPr lang="en-CA" b="1">
              <a:solidFill>
                <a:srgbClr val="FF0000"/>
              </a:solidFill>
              <a:latin typeface="Tahoma" charset="0"/>
            </a:endParaRPr>
          </a:p>
        </p:txBody>
      </p:sp>
      <p:sp>
        <p:nvSpPr>
          <p:cNvPr id="25607" name="Line 8"/>
          <p:cNvSpPr>
            <a:spLocks noChangeShapeType="1"/>
          </p:cNvSpPr>
          <p:nvPr/>
        </p:nvSpPr>
        <p:spPr bwMode="auto">
          <a:xfrm>
            <a:off x="4191000" y="3276600"/>
            <a:ext cx="533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8" name="Text Box 10"/>
          <p:cNvSpPr txBox="1">
            <a:spLocks noChangeArrowheads="1"/>
          </p:cNvSpPr>
          <p:nvPr/>
        </p:nvSpPr>
        <p:spPr bwMode="auto">
          <a:xfrm>
            <a:off x="4800600" y="2895600"/>
            <a:ext cx="1447800" cy="94297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chemeClr val="accent2"/>
                </a:solidFill>
                <a:latin typeface="Tahoma" charset="0"/>
              </a:rPr>
              <a:t>THEREFORE, SOCIETIES MUST MAKE CHOICES:</a:t>
            </a:r>
            <a:endParaRPr lang="en-CA" sz="1400" b="1">
              <a:solidFill>
                <a:schemeClr val="accent2"/>
              </a:solidFill>
              <a:latin typeface="Tahoma" charset="0"/>
            </a:endParaRPr>
          </a:p>
        </p:txBody>
      </p:sp>
      <p:sp>
        <p:nvSpPr>
          <p:cNvPr id="25609" name="Line 11"/>
          <p:cNvSpPr>
            <a:spLocks noChangeShapeType="1"/>
          </p:cNvSpPr>
          <p:nvPr/>
        </p:nvSpPr>
        <p:spPr bwMode="auto">
          <a:xfrm flipV="1">
            <a:off x="6172200" y="3276600"/>
            <a:ext cx="533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10" name="Text Box 12"/>
          <p:cNvSpPr txBox="1">
            <a:spLocks noChangeArrowheads="1"/>
          </p:cNvSpPr>
          <p:nvPr/>
        </p:nvSpPr>
        <p:spPr bwMode="auto">
          <a:xfrm>
            <a:off x="7010400" y="2286000"/>
            <a:ext cx="1905000" cy="2400300"/>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sz="1200" b="1">
                <a:latin typeface="Tahoma" charset="0"/>
              </a:rPr>
              <a:t>1.WHAT goods and services to produce</a:t>
            </a:r>
          </a:p>
          <a:p>
            <a:pPr marL="457200" indent="-457200">
              <a:spcBef>
                <a:spcPct val="50000"/>
              </a:spcBef>
            </a:pPr>
            <a:r>
              <a:rPr lang="en-US" sz="1200" b="1">
                <a:latin typeface="Tahoma" charset="0"/>
              </a:rPr>
              <a:t>2.  HOW MUCH is to be produced </a:t>
            </a:r>
            <a:endParaRPr lang="en-CA" sz="1200" b="1">
              <a:latin typeface="Tahoma" charset="0"/>
            </a:endParaRPr>
          </a:p>
          <a:p>
            <a:pPr marL="457200" indent="-457200">
              <a:spcBef>
                <a:spcPct val="50000"/>
              </a:spcBef>
            </a:pPr>
            <a:r>
              <a:rPr lang="en-US" sz="1200" b="1">
                <a:latin typeface="Tahoma" charset="0"/>
              </a:rPr>
              <a:t>3. HOW goods and services will be produced</a:t>
            </a:r>
          </a:p>
          <a:p>
            <a:pPr marL="457200" indent="-457200">
              <a:spcBef>
                <a:spcPct val="50000"/>
              </a:spcBef>
            </a:pPr>
            <a:r>
              <a:rPr lang="en-US" sz="1200" b="1">
                <a:latin typeface="Tahoma" charset="0"/>
              </a:rPr>
              <a:t>4. FOR WHOM goods and services will be produced</a:t>
            </a:r>
          </a:p>
        </p:txBody>
      </p:sp>
      <p:pic>
        <p:nvPicPr>
          <p:cNvPr id="25611" name="Picture 13" descr="MCj04352780000[1]"/>
          <p:cNvPicPr>
            <a:picLocks noChangeAspect="1" noChangeArrowheads="1"/>
          </p:cNvPicPr>
          <p:nvPr/>
        </p:nvPicPr>
        <p:blipFill>
          <a:blip r:embed="rId2"/>
          <a:srcRect/>
          <a:stretch>
            <a:fillRect/>
          </a:stretch>
        </p:blipFill>
        <p:spPr bwMode="auto">
          <a:xfrm>
            <a:off x="2514600" y="4724400"/>
            <a:ext cx="2032000" cy="1409700"/>
          </a:xfrm>
          <a:prstGeom prst="rect">
            <a:avLst/>
          </a:prstGeom>
          <a:noFill/>
          <a:ln w="9525">
            <a:noFill/>
            <a:miter lim="800000"/>
            <a:headEnd/>
            <a:tailEnd/>
          </a:ln>
        </p:spPr>
      </p:pic>
      <p:sp>
        <p:nvSpPr>
          <p:cNvPr id="25612" name="Line 4"/>
          <p:cNvSpPr>
            <a:spLocks noChangeShapeType="1"/>
          </p:cNvSpPr>
          <p:nvPr/>
        </p:nvSpPr>
        <p:spPr bwMode="auto">
          <a:xfrm flipV="1">
            <a:off x="1676400" y="33528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flipH="1">
            <a:off x="1066800" y="1981200"/>
            <a:ext cx="6096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7" name="Line 4"/>
          <p:cNvSpPr>
            <a:spLocks noChangeShapeType="1"/>
          </p:cNvSpPr>
          <p:nvPr/>
        </p:nvSpPr>
        <p:spPr bwMode="auto">
          <a:xfrm>
            <a:off x="4343400" y="1905000"/>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8" name="Line 5"/>
          <p:cNvSpPr>
            <a:spLocks noChangeShapeType="1"/>
          </p:cNvSpPr>
          <p:nvPr/>
        </p:nvSpPr>
        <p:spPr bwMode="auto">
          <a:xfrm>
            <a:off x="6934200" y="1905000"/>
            <a:ext cx="381000" cy="990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9" name="Text Box 6"/>
          <p:cNvSpPr txBox="1">
            <a:spLocks noChangeArrowheads="1"/>
          </p:cNvSpPr>
          <p:nvPr/>
        </p:nvSpPr>
        <p:spPr bwMode="auto">
          <a:xfrm>
            <a:off x="457200" y="3124200"/>
            <a:ext cx="1219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LAND</a:t>
            </a:r>
            <a:endParaRPr lang="en-CA" b="1"/>
          </a:p>
        </p:txBody>
      </p:sp>
      <p:sp>
        <p:nvSpPr>
          <p:cNvPr id="26630" name="Text Box 7"/>
          <p:cNvSpPr txBox="1">
            <a:spLocks noChangeArrowheads="1"/>
          </p:cNvSpPr>
          <p:nvPr/>
        </p:nvSpPr>
        <p:spPr bwMode="auto">
          <a:xfrm>
            <a:off x="3505200" y="30480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LABOR</a:t>
            </a:r>
            <a:endParaRPr lang="en-CA" b="1"/>
          </a:p>
        </p:txBody>
      </p:sp>
      <p:sp>
        <p:nvSpPr>
          <p:cNvPr id="26631" name="Text Box 8"/>
          <p:cNvSpPr txBox="1">
            <a:spLocks noChangeArrowheads="1"/>
          </p:cNvSpPr>
          <p:nvPr/>
        </p:nvSpPr>
        <p:spPr bwMode="auto">
          <a:xfrm>
            <a:off x="6477000" y="29718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CAPITAL</a:t>
            </a:r>
            <a:endParaRPr lang="en-CA" b="1"/>
          </a:p>
        </p:txBody>
      </p:sp>
      <p:sp>
        <p:nvSpPr>
          <p:cNvPr id="26632" name="Text Box 12"/>
          <p:cNvSpPr txBox="1">
            <a:spLocks noChangeArrowheads="1"/>
          </p:cNvSpPr>
          <p:nvPr/>
        </p:nvSpPr>
        <p:spPr bwMode="auto">
          <a:xfrm>
            <a:off x="228600" y="5257800"/>
            <a:ext cx="1752600" cy="1262063"/>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ALSO CALLED “NATURAL RESOURCES”</a:t>
            </a:r>
          </a:p>
          <a:p>
            <a:pPr>
              <a:spcBef>
                <a:spcPct val="50000"/>
              </a:spcBef>
            </a:pPr>
            <a:r>
              <a:rPr lang="en-US" sz="1400" b="1">
                <a:solidFill>
                  <a:srgbClr val="FF0000"/>
                </a:solidFill>
                <a:latin typeface="Tahoma" charset="0"/>
              </a:rPr>
              <a:t>SOIL, WATER, MINERALS ETC.</a:t>
            </a:r>
            <a:endParaRPr lang="en-CA" sz="1400" b="1">
              <a:solidFill>
                <a:srgbClr val="FF0000"/>
              </a:solidFill>
              <a:latin typeface="Tahoma" charset="0"/>
            </a:endParaRPr>
          </a:p>
        </p:txBody>
      </p:sp>
      <p:sp>
        <p:nvSpPr>
          <p:cNvPr id="26633" name="Text Box 13"/>
          <p:cNvSpPr txBox="1">
            <a:spLocks noChangeArrowheads="1"/>
          </p:cNvSpPr>
          <p:nvPr/>
        </p:nvSpPr>
        <p:spPr bwMode="auto">
          <a:xfrm>
            <a:off x="3200400" y="5181600"/>
            <a:ext cx="2133600" cy="136842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ALSO CALLED “HUMAN RESOURCES”  EFFORTS PEOPLE MAKE TO PRODUCE GOODS</a:t>
            </a:r>
            <a:endParaRPr lang="en-CA" sz="1400" b="1">
              <a:solidFill>
                <a:srgbClr val="FF0000"/>
              </a:solidFill>
              <a:latin typeface="Tahoma" charset="0"/>
            </a:endParaRPr>
          </a:p>
        </p:txBody>
      </p:sp>
      <p:sp>
        <p:nvSpPr>
          <p:cNvPr id="26634" name="Text Box 14"/>
          <p:cNvSpPr txBox="1">
            <a:spLocks noChangeArrowheads="1"/>
          </p:cNvSpPr>
          <p:nvPr/>
        </p:nvSpPr>
        <p:spPr bwMode="auto">
          <a:xfrm>
            <a:off x="6324600" y="5181600"/>
            <a:ext cx="2286000" cy="136842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ALL MONEY USED TO PURCHASE, MAINTAIN MACHINES, FACTORIES, COMMUNICATIONS ETC, AND EQUIPMENT</a:t>
            </a:r>
            <a:endParaRPr lang="en-CA" sz="1400" b="1">
              <a:solidFill>
                <a:srgbClr val="FF0000"/>
              </a:solidFill>
              <a:latin typeface="Tahoma" charset="0"/>
            </a:endParaRPr>
          </a:p>
        </p:txBody>
      </p:sp>
      <p:sp>
        <p:nvSpPr>
          <p:cNvPr id="26635" name="Line 18"/>
          <p:cNvSpPr>
            <a:spLocks noChangeShapeType="1"/>
          </p:cNvSpPr>
          <p:nvPr/>
        </p:nvSpPr>
        <p:spPr bwMode="auto">
          <a:xfrm>
            <a:off x="914400" y="3581400"/>
            <a:ext cx="0" cy="1600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6" name="Line 19"/>
          <p:cNvSpPr>
            <a:spLocks noChangeShapeType="1"/>
          </p:cNvSpPr>
          <p:nvPr/>
        </p:nvSpPr>
        <p:spPr bwMode="auto">
          <a:xfrm>
            <a:off x="4191000" y="3581400"/>
            <a:ext cx="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7" name="Line 20"/>
          <p:cNvSpPr>
            <a:spLocks noChangeShapeType="1"/>
          </p:cNvSpPr>
          <p:nvPr/>
        </p:nvSpPr>
        <p:spPr bwMode="auto">
          <a:xfrm>
            <a:off x="7239000" y="3505200"/>
            <a:ext cx="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8" name="Text Box 2"/>
          <p:cNvSpPr txBox="1">
            <a:spLocks noChangeArrowheads="1"/>
          </p:cNvSpPr>
          <p:nvPr/>
        </p:nvSpPr>
        <p:spPr bwMode="auto">
          <a:xfrm>
            <a:off x="1371600" y="152400"/>
            <a:ext cx="693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latin typeface="Verdana" charset="0"/>
              </a:rPr>
              <a:t>MEANS (FACTORS) OF PRODUCTION</a:t>
            </a:r>
            <a:endParaRPr lang="en-CA" b="1">
              <a:latin typeface="Verdana" charset="0"/>
            </a:endParaRPr>
          </a:p>
        </p:txBody>
      </p:sp>
      <p:sp>
        <p:nvSpPr>
          <p:cNvPr id="26639" name="Text Box 3"/>
          <p:cNvSpPr txBox="1">
            <a:spLocks noChangeArrowheads="1"/>
          </p:cNvSpPr>
          <p:nvPr/>
        </p:nvSpPr>
        <p:spPr bwMode="auto">
          <a:xfrm>
            <a:off x="685800" y="1143000"/>
            <a:ext cx="8229600" cy="6461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latin typeface="Tahoma" charset="0"/>
              </a:rPr>
              <a:t>ANY TIME A GOOD OR SERVICE IS PRODUCED, THREE TYPES OF RESOURCES GO INTO MAKING IT:</a:t>
            </a:r>
            <a:endParaRPr lang="en-CA" sz="1800" b="1">
              <a:solidFill>
                <a:schemeClr val="accent2"/>
              </a:solidFill>
              <a:latin typeface="Tahoma"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304800"/>
            <a:ext cx="822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Tahoma" charset="0"/>
              </a:rPr>
              <a:t>TWO IMPORTANT TYPES OF ECONOMIC SYSTEMS</a:t>
            </a:r>
            <a:endParaRPr lang="en-CA" b="1">
              <a:solidFill>
                <a:schemeClr val="accent2"/>
              </a:solidFill>
              <a:latin typeface="Tahoma" charset="0"/>
            </a:endParaRPr>
          </a:p>
        </p:txBody>
      </p:sp>
      <p:sp>
        <p:nvSpPr>
          <p:cNvPr id="28675" name="Text Box 3"/>
          <p:cNvSpPr txBox="1">
            <a:spLocks noChangeArrowheads="1"/>
          </p:cNvSpPr>
          <p:nvPr/>
        </p:nvSpPr>
        <p:spPr bwMode="auto">
          <a:xfrm>
            <a:off x="228600" y="1143000"/>
            <a:ext cx="3429000" cy="1323975"/>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rabicPeriod"/>
            </a:pPr>
            <a:r>
              <a:rPr lang="en-US" sz="2000" b="1">
                <a:solidFill>
                  <a:srgbClr val="FF0000"/>
                </a:solidFill>
                <a:latin typeface="Tahoma" charset="0"/>
              </a:rPr>
              <a:t>MARKET ECONOMIES  (Capitalism, Free Enterprise, Laissez faire)</a:t>
            </a:r>
          </a:p>
        </p:txBody>
      </p:sp>
      <p:sp>
        <p:nvSpPr>
          <p:cNvPr id="28676" name="Text Box 4"/>
          <p:cNvSpPr txBox="1">
            <a:spLocks noChangeArrowheads="1"/>
          </p:cNvSpPr>
          <p:nvPr/>
        </p:nvSpPr>
        <p:spPr bwMode="auto">
          <a:xfrm>
            <a:off x="381000" y="2819400"/>
            <a:ext cx="3581400" cy="2200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VALUE POSITIONS:</a:t>
            </a:r>
          </a:p>
          <a:p>
            <a:pPr>
              <a:spcBef>
                <a:spcPct val="50000"/>
              </a:spcBef>
              <a:buFont typeface="Arial" charset="0"/>
              <a:buChar char="•"/>
            </a:pPr>
            <a:r>
              <a:rPr lang="en-US" sz="1800" b="1">
                <a:latin typeface="Tahoma" charset="0"/>
              </a:rPr>
              <a:t> RESOURCES SHOULD BELONG TO INDIVIDUALS</a:t>
            </a:r>
          </a:p>
          <a:p>
            <a:pPr>
              <a:spcBef>
                <a:spcPct val="50000"/>
              </a:spcBef>
              <a:buFont typeface="Arial" charset="0"/>
              <a:buChar char="•"/>
            </a:pPr>
            <a:r>
              <a:rPr lang="en-US" sz="1800" b="1">
                <a:latin typeface="Tahoma" charset="0"/>
              </a:rPr>
              <a:t> FREEDOM IS MOST IMPORTANT</a:t>
            </a:r>
          </a:p>
          <a:p>
            <a:pPr>
              <a:spcBef>
                <a:spcPct val="50000"/>
              </a:spcBef>
              <a:buFont typeface="Arial" charset="0"/>
              <a:buChar char="•"/>
            </a:pPr>
            <a:r>
              <a:rPr lang="en-US" sz="1800" b="1">
                <a:latin typeface="Tahoma" charset="0"/>
              </a:rPr>
              <a:t> “LET THE MARKET DECIDE”</a:t>
            </a:r>
            <a:endParaRPr lang="en-CA" sz="1800" b="1">
              <a:latin typeface="Tahoma" charset="0"/>
            </a:endParaRPr>
          </a:p>
        </p:txBody>
      </p:sp>
      <p:sp>
        <p:nvSpPr>
          <p:cNvPr id="28677" name="Rectangle 15"/>
          <p:cNvSpPr>
            <a:spLocks noChangeArrowheads="1"/>
          </p:cNvSpPr>
          <p:nvPr/>
        </p:nvSpPr>
        <p:spPr bwMode="auto">
          <a:xfrm>
            <a:off x="4724400" y="1143000"/>
            <a:ext cx="4114800" cy="1016000"/>
          </a:xfrm>
          <a:prstGeom prst="rect">
            <a:avLst/>
          </a:prstGeom>
          <a:noFill/>
          <a:ln w="9525">
            <a:noFill/>
            <a:miter lim="800000"/>
            <a:headEnd/>
            <a:tailEnd/>
          </a:ln>
        </p:spPr>
        <p:txBody>
          <a:bodyPr>
            <a:prstTxWarp prst="textNoShape">
              <a:avLst/>
            </a:prstTxWarp>
            <a:spAutoFit/>
          </a:bodyPr>
          <a:lstStyle/>
          <a:p>
            <a:r>
              <a:rPr lang="en-US" sz="2000" b="1">
                <a:solidFill>
                  <a:srgbClr val="FF0000"/>
                </a:solidFill>
                <a:latin typeface="Tahoma" charset="0"/>
              </a:rPr>
              <a:t>2.  COMMAND ECONOMIES (Centrally Planned Economy, Communism)</a:t>
            </a:r>
            <a:endParaRPr lang="en-CA" sz="2000"/>
          </a:p>
        </p:txBody>
      </p:sp>
      <p:sp>
        <p:nvSpPr>
          <p:cNvPr id="28678" name="Text Box 4"/>
          <p:cNvSpPr txBox="1">
            <a:spLocks noChangeArrowheads="1"/>
          </p:cNvSpPr>
          <p:nvPr/>
        </p:nvSpPr>
        <p:spPr bwMode="auto">
          <a:xfrm>
            <a:off x="4724400" y="2743200"/>
            <a:ext cx="3886200" cy="3170238"/>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VALUE POSITIONS:</a:t>
            </a:r>
          </a:p>
          <a:p>
            <a:pPr>
              <a:spcBef>
                <a:spcPct val="50000"/>
              </a:spcBef>
              <a:buFont typeface="Arial" charset="0"/>
              <a:buChar char="•"/>
            </a:pPr>
            <a:r>
              <a:rPr lang="en-US" sz="1800" b="1">
                <a:latin typeface="Tahoma" charset="0"/>
              </a:rPr>
              <a:t> THERE SHOULD BE COMMON (STATE) OWNERSHIP OF RESOURCES</a:t>
            </a:r>
            <a:endParaRPr lang="en-CA" sz="1800" b="1">
              <a:latin typeface="Tahoma" charset="0"/>
            </a:endParaRPr>
          </a:p>
          <a:p>
            <a:pPr>
              <a:spcBef>
                <a:spcPct val="50000"/>
              </a:spcBef>
              <a:buFont typeface="Arial" charset="0"/>
              <a:buChar char="•"/>
            </a:pPr>
            <a:r>
              <a:rPr lang="en-US" sz="1800" b="1">
                <a:latin typeface="Tahoma" charset="0"/>
              </a:rPr>
              <a:t> UNCONTROLLED CAPITALISM CREATES GREAT INEQUALITY</a:t>
            </a:r>
          </a:p>
          <a:p>
            <a:pPr>
              <a:spcBef>
                <a:spcPct val="50000"/>
              </a:spcBef>
              <a:buFont typeface="Arial" charset="0"/>
              <a:buChar char="•"/>
            </a:pPr>
            <a:r>
              <a:rPr lang="en-US" sz="1800" b="1">
                <a:latin typeface="Tahoma" charset="0"/>
              </a:rPr>
              <a:t> EQUALITY IS MOST IMPORTANT</a:t>
            </a:r>
          </a:p>
          <a:p>
            <a:pPr>
              <a:spcBef>
                <a:spcPct val="50000"/>
              </a:spcBef>
            </a:pPr>
            <a:endParaRPr lang="en-US" sz="1800" b="1">
              <a:latin typeface="Tahoma"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ss09_m4_010_l.jpg"/>
          <p:cNvPicPr>
            <a:picLocks noChangeAspect="1"/>
          </p:cNvPicPr>
          <p:nvPr/>
        </p:nvPicPr>
        <p:blipFill>
          <a:blip r:embed="rId2"/>
          <a:srcRect/>
          <a:stretch>
            <a:fillRect/>
          </a:stretch>
        </p:blipFill>
        <p:spPr bwMode="auto">
          <a:xfrm>
            <a:off x="533400" y="2743200"/>
            <a:ext cx="8039100" cy="137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a:t>Parliament</a:t>
            </a:r>
          </a:p>
        </p:txBody>
      </p:sp>
      <p:sp>
        <p:nvSpPr>
          <p:cNvPr id="34819" name="Rectangle 3"/>
          <p:cNvSpPr>
            <a:spLocks noGrp="1" noChangeArrowheads="1"/>
          </p:cNvSpPr>
          <p:nvPr>
            <p:ph type="body" idx="1"/>
          </p:nvPr>
        </p:nvSpPr>
        <p:spPr>
          <a:xfrm>
            <a:off x="457200" y="1066800"/>
            <a:ext cx="8229600" cy="5064125"/>
          </a:xfrm>
        </p:spPr>
        <p:txBody>
          <a:bodyPr/>
          <a:lstStyle/>
          <a:p>
            <a:r>
              <a:rPr lang="en-US"/>
              <a:t>Parliament consists of the Queen represented by the Governor General, the Senate, and the House of Commons.  The upper house is called the Senate and the lower house is called the House of Commons.  </a:t>
            </a:r>
          </a:p>
          <a:p>
            <a:endParaRPr lang="en-US"/>
          </a:p>
          <a:p>
            <a:r>
              <a:rPr lang="en-US"/>
              <a:t>Members of Parliament  or of a Provincial Legislature are normally elected for no more than five years.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7447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7" name="Rectangle 6"/>
          <p:cNvSpPr/>
          <p:nvPr/>
        </p:nvSpPr>
        <p:spPr>
          <a:xfrm>
            <a:off x="7199313" y="2744788"/>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8" name="Left-Right Arrow 7"/>
          <p:cNvSpPr/>
          <p:nvPr/>
        </p:nvSpPr>
        <p:spPr>
          <a:xfrm>
            <a:off x="2292350" y="3179763"/>
            <a:ext cx="1216025" cy="48418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1" name="Title 8"/>
          <p:cNvSpPr>
            <a:spLocks noGrp="1"/>
          </p:cNvSpPr>
          <p:nvPr>
            <p:ph type="title"/>
          </p:nvPr>
        </p:nvSpPr>
        <p:spPr/>
        <p:txBody>
          <a:bodyPr/>
          <a:lstStyle/>
          <a:p>
            <a:pPr eaLnBrk="1" hangingPunct="1"/>
            <a:r>
              <a:rPr lang="en-US" smtClean="0"/>
              <a:t>Equilibrium</a:t>
            </a:r>
          </a:p>
        </p:txBody>
      </p:sp>
      <p:sp>
        <p:nvSpPr>
          <p:cNvPr id="10" name="Rectangle 9"/>
          <p:cNvSpPr/>
          <p:nvPr/>
        </p:nvSpPr>
        <p:spPr>
          <a:xfrm>
            <a:off x="3879850" y="2749550"/>
            <a:ext cx="1509713"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11" name="Left-Right Arrow 10"/>
          <p:cNvSpPr/>
          <p:nvPr/>
        </p:nvSpPr>
        <p:spPr>
          <a:xfrm>
            <a:off x="5680075" y="3179763"/>
            <a:ext cx="1216025" cy="48418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Demand Increases</a:t>
            </a:r>
          </a:p>
        </p:txBody>
      </p:sp>
      <p:sp>
        <p:nvSpPr>
          <p:cNvPr id="3" name="Rectangle 2"/>
          <p:cNvSpPr/>
          <p:nvPr/>
        </p:nvSpPr>
        <p:spPr>
          <a:xfrm>
            <a:off x="3946525" y="27447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4" name="Rectangle 3"/>
          <p:cNvSpPr/>
          <p:nvPr/>
        </p:nvSpPr>
        <p:spPr>
          <a:xfrm>
            <a:off x="7199313" y="2744788"/>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6" name="Rectangle 5"/>
          <p:cNvSpPr/>
          <p:nvPr/>
        </p:nvSpPr>
        <p:spPr>
          <a:xfrm>
            <a:off x="457200" y="2724150"/>
            <a:ext cx="1509713"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8" name="Right Arrow 7"/>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Up Arrow 10"/>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Up Arrow 11"/>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3946525" y="4584700"/>
            <a:ext cx="1603375"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1" name="TextBox 13"/>
          <p:cNvSpPr txBox="1">
            <a:spLocks noChangeArrowheads="1"/>
          </p:cNvSpPr>
          <p:nvPr/>
        </p:nvSpPr>
        <p:spPr bwMode="auto">
          <a:xfrm>
            <a:off x="457200" y="4408488"/>
            <a:ext cx="1509713" cy="2308225"/>
          </a:xfrm>
          <a:prstGeom prst="rect">
            <a:avLst/>
          </a:prstGeom>
          <a:noFill/>
          <a:ln w="9525">
            <a:noFill/>
            <a:miter lim="800000"/>
            <a:headEnd/>
            <a:tailEnd/>
          </a:ln>
        </p:spPr>
        <p:txBody>
          <a:bodyPr>
            <a:prstTxWarp prst="textNoShape">
              <a:avLst/>
            </a:prstTxWarp>
            <a:spAutoFit/>
          </a:bodyPr>
          <a:lstStyle/>
          <a:p>
            <a:r>
              <a:rPr lang="en-US"/>
              <a:t>When demand goes up, it means more and more consumers are buying the product</a:t>
            </a:r>
          </a:p>
        </p:txBody>
      </p:sp>
      <p:sp>
        <p:nvSpPr>
          <p:cNvPr id="15372" name="TextBox 14"/>
          <p:cNvSpPr txBox="1">
            <a:spLocks noChangeArrowheads="1"/>
          </p:cNvSpPr>
          <p:nvPr/>
        </p:nvSpPr>
        <p:spPr bwMode="auto">
          <a:xfrm>
            <a:off x="3455988" y="5657850"/>
            <a:ext cx="2428875" cy="1200150"/>
          </a:xfrm>
          <a:prstGeom prst="rect">
            <a:avLst/>
          </a:prstGeom>
          <a:noFill/>
          <a:ln w="9525">
            <a:noFill/>
            <a:miter lim="800000"/>
            <a:headEnd/>
            <a:tailEnd/>
          </a:ln>
        </p:spPr>
        <p:txBody>
          <a:bodyPr>
            <a:prstTxWarp prst="textNoShape">
              <a:avLst/>
            </a:prstTxWarp>
            <a:spAutoFit/>
          </a:bodyPr>
          <a:lstStyle/>
          <a:p>
            <a:r>
              <a:rPr lang="en-US"/>
              <a:t>As consumers buy the product, the supply (or availability) of the product drops</a:t>
            </a:r>
          </a:p>
        </p:txBody>
      </p:sp>
      <p:sp>
        <p:nvSpPr>
          <p:cNvPr id="15373" name="TextBox 15"/>
          <p:cNvSpPr txBox="1">
            <a:spLocks noChangeArrowheads="1"/>
          </p:cNvSpPr>
          <p:nvPr/>
        </p:nvSpPr>
        <p:spPr bwMode="auto">
          <a:xfrm>
            <a:off x="7199313" y="4641850"/>
            <a:ext cx="1944687" cy="2032000"/>
          </a:xfrm>
          <a:prstGeom prst="rect">
            <a:avLst/>
          </a:prstGeom>
          <a:noFill/>
          <a:ln w="9525">
            <a:noFill/>
            <a:miter lim="800000"/>
            <a:headEnd/>
            <a:tailEnd/>
          </a:ln>
        </p:spPr>
        <p:txBody>
          <a:bodyPr>
            <a:prstTxWarp prst="textNoShape">
              <a:avLst/>
            </a:prstTxWarp>
            <a:spAutoFit/>
          </a:bodyPr>
          <a:lstStyle/>
          <a:p>
            <a:r>
              <a:rPr lang="en-US"/>
              <a:t>This drives up the price of the product, because more consumers compete for the limited supplies available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Price Increases</a:t>
            </a:r>
          </a:p>
        </p:txBody>
      </p:sp>
      <p:sp>
        <p:nvSpPr>
          <p:cNvPr id="8" name="Rectangle 7"/>
          <p:cNvSpPr/>
          <p:nvPr/>
        </p:nvSpPr>
        <p:spPr>
          <a:xfrm>
            <a:off x="7107238" y="27193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9" name="Rectangle 8"/>
          <p:cNvSpPr/>
          <p:nvPr/>
        </p:nvSpPr>
        <p:spPr>
          <a:xfrm>
            <a:off x="481013" y="2719388"/>
            <a:ext cx="1485900"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10" name="Rectangle 9"/>
          <p:cNvSpPr/>
          <p:nvPr/>
        </p:nvSpPr>
        <p:spPr>
          <a:xfrm>
            <a:off x="3906838" y="2724150"/>
            <a:ext cx="1509712"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11" name="Right Arrow 10"/>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Up Arrow 12"/>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Up Arrow 13"/>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own Arrow 14"/>
          <p:cNvSpPr/>
          <p:nvPr/>
        </p:nvSpPr>
        <p:spPr>
          <a:xfrm>
            <a:off x="3813175" y="4321175"/>
            <a:ext cx="1511300" cy="9794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5" name="TextBox 15"/>
          <p:cNvSpPr txBox="1">
            <a:spLocks noChangeArrowheads="1"/>
          </p:cNvSpPr>
          <p:nvPr/>
        </p:nvSpPr>
        <p:spPr bwMode="auto">
          <a:xfrm>
            <a:off x="209550" y="5049838"/>
            <a:ext cx="2020888" cy="1476375"/>
          </a:xfrm>
          <a:prstGeom prst="rect">
            <a:avLst/>
          </a:prstGeom>
          <a:noFill/>
          <a:ln w="9525">
            <a:noFill/>
            <a:miter lim="800000"/>
            <a:headEnd/>
            <a:tailEnd/>
          </a:ln>
        </p:spPr>
        <p:txBody>
          <a:bodyPr>
            <a:prstTxWarp prst="textNoShape">
              <a:avLst/>
            </a:prstTxWarp>
            <a:spAutoFit/>
          </a:bodyPr>
          <a:lstStyle/>
          <a:p>
            <a:r>
              <a:rPr lang="en-US"/>
              <a:t>When price of a product goes up, fewer consumers can afford to buy it</a:t>
            </a:r>
          </a:p>
        </p:txBody>
      </p:sp>
      <p:sp>
        <p:nvSpPr>
          <p:cNvPr id="16396" name="TextBox 16"/>
          <p:cNvSpPr txBox="1">
            <a:spLocks noChangeArrowheads="1"/>
          </p:cNvSpPr>
          <p:nvPr/>
        </p:nvSpPr>
        <p:spPr bwMode="auto">
          <a:xfrm>
            <a:off x="3813175" y="5622925"/>
            <a:ext cx="1603375" cy="1235075"/>
          </a:xfrm>
          <a:prstGeom prst="rect">
            <a:avLst/>
          </a:prstGeom>
          <a:noFill/>
          <a:ln w="9525">
            <a:noFill/>
            <a:miter lim="800000"/>
            <a:headEnd/>
            <a:tailEnd/>
          </a:ln>
        </p:spPr>
        <p:txBody>
          <a:bodyPr>
            <a:prstTxWarp prst="textNoShape">
              <a:avLst/>
            </a:prstTxWarp>
            <a:spAutoFit/>
          </a:bodyPr>
          <a:lstStyle/>
          <a:p>
            <a:r>
              <a:rPr lang="en-US"/>
              <a:t>This drives down demand for the product</a:t>
            </a:r>
          </a:p>
        </p:txBody>
      </p:sp>
      <p:sp>
        <p:nvSpPr>
          <p:cNvPr id="16397" name="TextBox 17"/>
          <p:cNvSpPr txBox="1">
            <a:spLocks noChangeArrowheads="1"/>
          </p:cNvSpPr>
          <p:nvPr/>
        </p:nvSpPr>
        <p:spPr bwMode="auto">
          <a:xfrm>
            <a:off x="6864350" y="5049838"/>
            <a:ext cx="2279650" cy="1200150"/>
          </a:xfrm>
          <a:prstGeom prst="rect">
            <a:avLst/>
          </a:prstGeom>
          <a:noFill/>
          <a:ln w="9525">
            <a:noFill/>
            <a:miter lim="800000"/>
            <a:headEnd/>
            <a:tailEnd/>
          </a:ln>
        </p:spPr>
        <p:txBody>
          <a:bodyPr>
            <a:prstTxWarp prst="textNoShape">
              <a:avLst/>
            </a:prstTxWarp>
            <a:spAutoFit/>
          </a:bodyPr>
          <a:lstStyle/>
          <a:p>
            <a:r>
              <a:rPr lang="en-US"/>
              <a:t>Fewer consumers buy the product, so the supply (availability) goes up</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smtClean="0"/>
              <a:t>Market Readjusts and Returns to Starting Point</a:t>
            </a:r>
          </a:p>
        </p:txBody>
      </p:sp>
      <p:sp>
        <p:nvSpPr>
          <p:cNvPr id="3" name="Rectangle 2"/>
          <p:cNvSpPr/>
          <p:nvPr/>
        </p:nvSpPr>
        <p:spPr>
          <a:xfrm>
            <a:off x="457200" y="27193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4" name="Rectangle 3"/>
          <p:cNvSpPr/>
          <p:nvPr/>
        </p:nvSpPr>
        <p:spPr>
          <a:xfrm>
            <a:off x="3868738" y="2724150"/>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5" name="Rectangle 4"/>
          <p:cNvSpPr/>
          <p:nvPr/>
        </p:nvSpPr>
        <p:spPr>
          <a:xfrm>
            <a:off x="7199313" y="2724150"/>
            <a:ext cx="1511300"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6" name="Right Arrow 5"/>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Up Arrow 7"/>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Up Arrow 8"/>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3813175" y="4321175"/>
            <a:ext cx="1511300" cy="9794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10"/>
          <p:cNvSpPr txBox="1">
            <a:spLocks noChangeArrowheads="1"/>
          </p:cNvSpPr>
          <p:nvPr/>
        </p:nvSpPr>
        <p:spPr bwMode="auto">
          <a:xfrm>
            <a:off x="457200" y="4770438"/>
            <a:ext cx="2020888" cy="1477962"/>
          </a:xfrm>
          <a:prstGeom prst="rect">
            <a:avLst/>
          </a:prstGeom>
          <a:noFill/>
          <a:ln w="9525">
            <a:noFill/>
            <a:miter lim="800000"/>
            <a:headEnd/>
            <a:tailEnd/>
          </a:ln>
        </p:spPr>
        <p:txBody>
          <a:bodyPr>
            <a:prstTxWarp prst="textNoShape">
              <a:avLst/>
            </a:prstTxWarp>
            <a:spAutoFit/>
          </a:bodyPr>
          <a:lstStyle/>
          <a:p>
            <a:r>
              <a:rPr lang="en-US"/>
              <a:t>When the supply of a product goes up, more of the product is available</a:t>
            </a:r>
          </a:p>
        </p:txBody>
      </p:sp>
      <p:sp>
        <p:nvSpPr>
          <p:cNvPr id="17420" name="TextBox 11"/>
          <p:cNvSpPr txBox="1">
            <a:spLocks noChangeArrowheads="1"/>
          </p:cNvSpPr>
          <p:nvPr/>
        </p:nvSpPr>
        <p:spPr bwMode="auto">
          <a:xfrm>
            <a:off x="2478088" y="5348288"/>
            <a:ext cx="4386262" cy="1200150"/>
          </a:xfrm>
          <a:prstGeom prst="rect">
            <a:avLst/>
          </a:prstGeom>
          <a:noFill/>
          <a:ln w="9525">
            <a:noFill/>
            <a:miter lim="800000"/>
            <a:headEnd/>
            <a:tailEnd/>
          </a:ln>
        </p:spPr>
        <p:txBody>
          <a:bodyPr>
            <a:prstTxWarp prst="textNoShape">
              <a:avLst/>
            </a:prstTxWarp>
            <a:spAutoFit/>
          </a:bodyPr>
          <a:lstStyle/>
          <a:p>
            <a:r>
              <a:rPr lang="en-US"/>
              <a:t>If there are more products available than consumers want to buy, producers cut prices to encourage consumers to buy more</a:t>
            </a:r>
          </a:p>
        </p:txBody>
      </p:sp>
      <p:sp>
        <p:nvSpPr>
          <p:cNvPr id="17421" name="TextBox 12"/>
          <p:cNvSpPr txBox="1">
            <a:spLocks noChangeArrowheads="1"/>
          </p:cNvSpPr>
          <p:nvPr/>
        </p:nvSpPr>
        <p:spPr bwMode="auto">
          <a:xfrm>
            <a:off x="6864350" y="4770438"/>
            <a:ext cx="2279650" cy="1778000"/>
          </a:xfrm>
          <a:prstGeom prst="rect">
            <a:avLst/>
          </a:prstGeom>
          <a:noFill/>
          <a:ln w="9525">
            <a:noFill/>
            <a:miter lim="800000"/>
            <a:headEnd/>
            <a:tailEnd/>
          </a:ln>
        </p:spPr>
        <p:txBody>
          <a:bodyPr>
            <a:prstTxWarp prst="textNoShape">
              <a:avLst/>
            </a:prstTxWarp>
            <a:spAutoFit/>
          </a:bodyPr>
          <a:lstStyle/>
          <a:p>
            <a:r>
              <a:rPr lang="en-US"/>
              <a:t>The lower price encourages consumers to buy more, so demand for the product goes up</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Chapter Seven: Review</a:t>
            </a:r>
            <a:endParaRPr lang="en-US" dirty="0"/>
          </a:p>
        </p:txBody>
      </p:sp>
      <p:sp>
        <p:nvSpPr>
          <p:cNvPr id="4" name="Subtitle 3"/>
          <p:cNvSpPr>
            <a:spLocks noGrp="1"/>
          </p:cNvSpPr>
          <p:nvPr>
            <p:ph type="subTitle" idx="1"/>
          </p:nvPr>
        </p:nvSpPr>
        <p:spPr/>
        <p:txBody>
          <a:bodyPr/>
          <a:lstStyle/>
          <a:p>
            <a:r>
              <a:rPr lang="en-US" dirty="0" smtClean="0"/>
              <a:t>What Role Should Consumerism Play in our Economy?</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Consumerism is: </a:t>
            </a:r>
          </a:p>
        </p:txBody>
      </p:sp>
      <p:sp>
        <p:nvSpPr>
          <p:cNvPr id="17411" name="Content Placeholder 2"/>
          <p:cNvSpPr>
            <a:spLocks noGrp="1"/>
          </p:cNvSpPr>
          <p:nvPr>
            <p:ph idx="1"/>
          </p:nvPr>
        </p:nvSpPr>
        <p:spPr/>
        <p:txBody>
          <a:bodyPr/>
          <a:lstStyle/>
          <a:p>
            <a:pPr algn="ctr" eaLnBrk="1" hangingPunct="1">
              <a:buFontTx/>
              <a:buNone/>
            </a:pPr>
            <a:r>
              <a:rPr lang="en-US" smtClean="0"/>
              <a:t>Economic policies placing emphasis on consumption. It is the belief that the free choice of consumers should dictate the economic structure of a society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t>IDENTITY</a:t>
            </a:r>
          </a:p>
        </p:txBody>
      </p:sp>
      <p:sp>
        <p:nvSpPr>
          <p:cNvPr id="18435" name="Content Placeholder 10"/>
          <p:cNvSpPr>
            <a:spLocks noGrp="1"/>
          </p:cNvSpPr>
          <p:nvPr>
            <p:ph sz="half" idx="1"/>
          </p:nvPr>
        </p:nvSpPr>
        <p:spPr/>
        <p:txBody>
          <a:bodyPr/>
          <a:lstStyle/>
          <a:p>
            <a:pPr eaLnBrk="1" hangingPunct="1"/>
            <a:r>
              <a:rPr lang="en-CA" smtClean="0"/>
              <a:t>Consumers tend to buy products that match their identity: brands, labels, mascots that fit with their beliefs and values.</a:t>
            </a:r>
          </a:p>
          <a:p>
            <a:pPr eaLnBrk="1" hangingPunct="1"/>
            <a:endParaRPr lang="en-US" smtClean="0"/>
          </a:p>
        </p:txBody>
      </p:sp>
      <p:pic>
        <p:nvPicPr>
          <p:cNvPr id="18436" name="Content Placeholder 12" descr="images-4.jpeg"/>
          <p:cNvPicPr>
            <a:picLocks noGrp="1" noChangeAspect="1"/>
          </p:cNvPicPr>
          <p:nvPr>
            <p:ph sz="half" idx="2"/>
          </p:nvPr>
        </p:nvPicPr>
        <p:blipFill>
          <a:blip r:embed="rId2"/>
          <a:srcRect t="-43390" b="-43390"/>
          <a:stretch>
            <a:fillRect/>
          </a:stretch>
        </p:blip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HEALTH AND SAFETY</a:t>
            </a:r>
          </a:p>
        </p:txBody>
      </p:sp>
      <p:sp>
        <p:nvSpPr>
          <p:cNvPr id="19459" name="Content Placeholder 9"/>
          <p:cNvSpPr>
            <a:spLocks noGrp="1"/>
          </p:cNvSpPr>
          <p:nvPr>
            <p:ph sz="half" idx="1"/>
          </p:nvPr>
        </p:nvSpPr>
        <p:spPr/>
        <p:txBody>
          <a:bodyPr/>
          <a:lstStyle/>
          <a:p>
            <a:pPr eaLnBrk="1" hangingPunct="1"/>
            <a:r>
              <a:rPr lang="en-CA" smtClean="0"/>
              <a:t>Consumers tend to buy products that provide more safety or health benefits.</a:t>
            </a:r>
          </a:p>
          <a:p>
            <a:pPr eaLnBrk="1" hangingPunct="1"/>
            <a:endParaRPr lang="en-US" smtClean="0"/>
          </a:p>
        </p:txBody>
      </p:sp>
      <p:pic>
        <p:nvPicPr>
          <p:cNvPr id="19460" name="Content Placeholder 11" descr="images-5.jpeg"/>
          <p:cNvPicPr>
            <a:picLocks noGrp="1" noChangeAspect="1"/>
          </p:cNvPicPr>
          <p:nvPr>
            <p:ph sz="half" idx="2"/>
          </p:nvPr>
        </p:nvPicPr>
        <p:blipFill>
          <a:blip r:embed="rId2"/>
          <a:srcRect t="-6033" b="-6033"/>
          <a:stretch>
            <a:fillRect/>
          </a:stretch>
        </p:blip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JOBS</a:t>
            </a:r>
          </a:p>
        </p:txBody>
      </p:sp>
      <p:sp>
        <p:nvSpPr>
          <p:cNvPr id="20483" name="Content Placeholder 7"/>
          <p:cNvSpPr>
            <a:spLocks noGrp="1"/>
          </p:cNvSpPr>
          <p:nvPr>
            <p:ph sz="half" idx="1"/>
          </p:nvPr>
        </p:nvSpPr>
        <p:spPr/>
        <p:txBody>
          <a:bodyPr/>
          <a:lstStyle/>
          <a:p>
            <a:pPr eaLnBrk="1" hangingPunct="1"/>
            <a:r>
              <a:rPr lang="en-CA" smtClean="0"/>
              <a:t>Consumers will sometimes buy products that will support certain peoples’ jobs or livelihoods. i.e. “Buy Canadian”.</a:t>
            </a:r>
          </a:p>
          <a:p>
            <a:pPr eaLnBrk="1" hangingPunct="1"/>
            <a:endParaRPr lang="en-US" smtClean="0"/>
          </a:p>
        </p:txBody>
      </p:sp>
      <p:pic>
        <p:nvPicPr>
          <p:cNvPr id="20484" name="Content Placeholder 9" descr="images-6.jpeg"/>
          <p:cNvPicPr>
            <a:picLocks noGrp="1" noChangeAspect="1"/>
          </p:cNvPicPr>
          <p:nvPr>
            <p:ph sz="half" idx="2"/>
          </p:nvPr>
        </p:nvPicPr>
        <p:blipFill>
          <a:blip r:embed="rId2"/>
          <a:srcRect t="-6033" b="-6033"/>
          <a:stretch>
            <a:fillRect/>
          </a:stretch>
        </p:blip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ENVIRONMENT</a:t>
            </a:r>
          </a:p>
        </p:txBody>
      </p:sp>
      <p:sp>
        <p:nvSpPr>
          <p:cNvPr id="21507" name="Content Placeholder 7"/>
          <p:cNvSpPr>
            <a:spLocks noGrp="1"/>
          </p:cNvSpPr>
          <p:nvPr>
            <p:ph sz="half" idx="1"/>
          </p:nvPr>
        </p:nvSpPr>
        <p:spPr/>
        <p:txBody>
          <a:bodyPr/>
          <a:lstStyle/>
          <a:p>
            <a:pPr eaLnBrk="1" hangingPunct="1"/>
            <a:r>
              <a:rPr lang="en-CA" smtClean="0"/>
              <a:t>Consumers will often try to buy products that offer less impact on the environment.</a:t>
            </a:r>
          </a:p>
          <a:p>
            <a:pPr eaLnBrk="1" hangingPunct="1"/>
            <a:endParaRPr lang="en-US" smtClean="0"/>
          </a:p>
        </p:txBody>
      </p:sp>
      <p:pic>
        <p:nvPicPr>
          <p:cNvPr id="21508" name="Content Placeholder 4" descr="tarzan-lg.jpg"/>
          <p:cNvPicPr>
            <a:picLocks noGrp="1" noChangeAspect="1"/>
          </p:cNvPicPr>
          <p:nvPr>
            <p:ph sz="half" idx="2"/>
          </p:nvPr>
        </p:nvPicPr>
        <p:blipFill>
          <a:blip r:embed="rId2"/>
          <a:srcRect t="-21599" b="-21599"/>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Senate</a:t>
            </a:r>
          </a:p>
        </p:txBody>
      </p:sp>
      <p:sp>
        <p:nvSpPr>
          <p:cNvPr id="41987" name="Rectangle 3"/>
          <p:cNvSpPr>
            <a:spLocks noGrp="1" noChangeArrowheads="1"/>
          </p:cNvSpPr>
          <p:nvPr>
            <p:ph type="body" idx="1"/>
          </p:nvPr>
        </p:nvSpPr>
        <p:spPr/>
        <p:txBody>
          <a:bodyPr/>
          <a:lstStyle/>
          <a:p>
            <a:pPr>
              <a:lnSpc>
                <a:spcPct val="90000"/>
              </a:lnSpc>
            </a:pPr>
            <a:r>
              <a:rPr lang="en-US" sz="2800"/>
              <a:t>The Senate or Upper House is made up of 104 men and women.  The members are appointed by the Governor General on the recommendation of the Prime Minister.  Usually an appointment to the Senate is given as a reward for service to the country.</a:t>
            </a:r>
          </a:p>
          <a:p>
            <a:pPr>
              <a:lnSpc>
                <a:spcPct val="90000"/>
              </a:lnSpc>
            </a:pPr>
            <a:endParaRPr lang="en-US" sz="2800"/>
          </a:p>
          <a:p>
            <a:pPr>
              <a:lnSpc>
                <a:spcPct val="90000"/>
              </a:lnSpc>
            </a:pPr>
            <a:r>
              <a:rPr lang="en-US" sz="2800"/>
              <a:t>Senators must be at least 30 to be appointed and must retire at 75.  They must reside in the province or territory for which they are appointed and own real estate worth $4000.</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MARKETING</a:t>
            </a:r>
          </a:p>
        </p:txBody>
      </p:sp>
      <p:sp>
        <p:nvSpPr>
          <p:cNvPr id="22531" name="Content Placeholder 7"/>
          <p:cNvSpPr>
            <a:spLocks noGrp="1"/>
          </p:cNvSpPr>
          <p:nvPr>
            <p:ph sz="half" idx="1"/>
          </p:nvPr>
        </p:nvSpPr>
        <p:spPr/>
        <p:txBody>
          <a:bodyPr>
            <a:normAutofit fontScale="92500" lnSpcReduction="10000"/>
          </a:bodyPr>
          <a:lstStyle/>
          <a:p>
            <a:pPr eaLnBrk="1" hangingPunct="1"/>
            <a:r>
              <a:rPr lang="en-CA" dirty="0" smtClean="0"/>
              <a:t>Marketing and advertising campaigns are very  important for drawing consumer attention to certain products and services.</a:t>
            </a:r>
          </a:p>
          <a:p>
            <a:pPr eaLnBrk="1" hangingPunct="1"/>
            <a:r>
              <a:rPr lang="en-CA" dirty="0" smtClean="0"/>
              <a:t>Bandwagon Effect, Emotional Appeal, Glittering Generalities, Plain Folks Appeal, Testimonials, Scientific Appeal</a:t>
            </a:r>
          </a:p>
          <a:p>
            <a:pPr eaLnBrk="1" hangingPunct="1"/>
            <a:endParaRPr lang="en-US" dirty="0" smtClean="0"/>
          </a:p>
        </p:txBody>
      </p:sp>
      <p:pic>
        <p:nvPicPr>
          <p:cNvPr id="22532" name="Content Placeholder 4" descr="images-8.jpeg"/>
          <p:cNvPicPr>
            <a:picLocks noGrp="1" noChangeAspect="1"/>
          </p:cNvPicPr>
          <p:nvPr>
            <p:ph sz="half" idx="2"/>
          </p:nvPr>
        </p:nvPicPr>
        <p:blipFill>
          <a:blip r:embed="rId2"/>
          <a:srcRect t="-26067" b="-26067"/>
          <a:stretch>
            <a:fillRect/>
          </a:stretch>
        </p:blip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Eight: Review </a:t>
            </a:r>
            <a:endParaRPr lang="en-US" dirty="0"/>
          </a:p>
        </p:txBody>
      </p:sp>
      <p:sp>
        <p:nvSpPr>
          <p:cNvPr id="6" name="Subtitle 5"/>
          <p:cNvSpPr>
            <a:spLocks noGrp="1"/>
          </p:cNvSpPr>
          <p:nvPr>
            <p:ph type="subTitle" idx="1"/>
          </p:nvPr>
        </p:nvSpPr>
        <p:spPr/>
        <p:txBody>
          <a:bodyPr/>
          <a:lstStyle/>
          <a:p>
            <a:r>
              <a:rPr lang="en-US" dirty="0" smtClean="0"/>
              <a:t>To What Extent Should Canadians Support Social Programs and Taxation?</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 y="533400"/>
            <a:ext cx="7924800" cy="2209800"/>
          </a:xfrm>
        </p:spPr>
        <p:txBody>
          <a:bodyPr/>
          <a:lstStyle/>
          <a:p>
            <a:pPr eaLnBrk="1" hangingPunct="1"/>
            <a:r>
              <a:rPr lang="en-US" dirty="0">
                <a:latin typeface="Gill Sans" charset="0"/>
              </a:rPr>
              <a:t>Social programs are services provided by government and paid for by taxes.</a:t>
            </a:r>
            <a:endParaRPr lang="en-US" dirty="0"/>
          </a:p>
        </p:txBody>
      </p:sp>
      <p:sp>
        <p:nvSpPr>
          <p:cNvPr id="3075" name="Text Box 3"/>
          <p:cNvSpPr txBox="1">
            <a:spLocks noChangeArrowheads="1"/>
          </p:cNvSpPr>
          <p:nvPr/>
        </p:nvSpPr>
        <p:spPr bwMode="auto">
          <a:xfrm>
            <a:off x="457200" y="3200400"/>
            <a:ext cx="2895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HEALTH CARE</a:t>
            </a:r>
          </a:p>
        </p:txBody>
      </p:sp>
      <p:sp>
        <p:nvSpPr>
          <p:cNvPr id="3076" name="Text Box 4"/>
          <p:cNvSpPr txBox="1">
            <a:spLocks noChangeArrowheads="1"/>
          </p:cNvSpPr>
          <p:nvPr/>
        </p:nvSpPr>
        <p:spPr bwMode="auto">
          <a:xfrm>
            <a:off x="3352800" y="3657600"/>
            <a:ext cx="1981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PENSIONS</a:t>
            </a:r>
            <a:r>
              <a:rPr lang="en-US"/>
              <a:t> </a:t>
            </a:r>
          </a:p>
        </p:txBody>
      </p:sp>
      <p:sp>
        <p:nvSpPr>
          <p:cNvPr id="3077" name="Text Box 5"/>
          <p:cNvSpPr txBox="1">
            <a:spLocks noChangeArrowheads="1"/>
          </p:cNvSpPr>
          <p:nvPr/>
        </p:nvSpPr>
        <p:spPr bwMode="auto">
          <a:xfrm>
            <a:off x="5943600" y="3124200"/>
            <a:ext cx="2133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EDUCATION</a:t>
            </a:r>
            <a:endParaRPr lang="en-US"/>
          </a:p>
        </p:txBody>
      </p:sp>
      <p:sp>
        <p:nvSpPr>
          <p:cNvPr id="3078" name="Text Box 6"/>
          <p:cNvSpPr txBox="1">
            <a:spLocks noChangeArrowheads="1"/>
          </p:cNvSpPr>
          <p:nvPr/>
        </p:nvSpPr>
        <p:spPr bwMode="auto">
          <a:xfrm>
            <a:off x="4038600" y="4419600"/>
            <a:ext cx="4343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EMPLOYMENT INSURANCE</a:t>
            </a:r>
          </a:p>
        </p:txBody>
      </p:sp>
      <p:sp>
        <p:nvSpPr>
          <p:cNvPr id="3079" name="Text Box 7"/>
          <p:cNvSpPr txBox="1">
            <a:spLocks noChangeArrowheads="1"/>
          </p:cNvSpPr>
          <p:nvPr/>
        </p:nvSpPr>
        <p:spPr bwMode="auto">
          <a:xfrm>
            <a:off x="304800" y="4495800"/>
            <a:ext cx="35052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CHILD PROTECTION SERVICES</a:t>
            </a:r>
            <a:endParaRPr lang="en-US"/>
          </a:p>
        </p:txBody>
      </p:sp>
      <p:sp>
        <p:nvSpPr>
          <p:cNvPr id="3080" name="Text Box 8"/>
          <p:cNvSpPr txBox="1">
            <a:spLocks noChangeArrowheads="1"/>
          </p:cNvSpPr>
          <p:nvPr/>
        </p:nvSpPr>
        <p:spPr bwMode="auto">
          <a:xfrm>
            <a:off x="5562600" y="5410200"/>
            <a:ext cx="2667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AFFORDABLE HOUSING</a:t>
            </a:r>
          </a:p>
        </p:txBody>
      </p:sp>
      <p:sp>
        <p:nvSpPr>
          <p:cNvPr id="3081" name="Text Box 9"/>
          <p:cNvSpPr txBox="1">
            <a:spLocks noChangeArrowheads="1"/>
          </p:cNvSpPr>
          <p:nvPr/>
        </p:nvSpPr>
        <p:spPr bwMode="auto">
          <a:xfrm>
            <a:off x="685800" y="5697538"/>
            <a:ext cx="3132138" cy="457200"/>
          </a:xfrm>
          <a:prstGeom prst="rect">
            <a:avLst/>
          </a:prstGeom>
          <a:noFill/>
          <a:ln w="9525">
            <a:noFill/>
            <a:miter lim="800000"/>
            <a:headEnd/>
            <a:tailEnd/>
          </a:ln>
        </p:spPr>
        <p:txBody>
          <a:bodyPr wrap="none">
            <a:prstTxWarp prst="textNoShape">
              <a:avLst/>
            </a:prstTxWarp>
            <a:spAutoFit/>
          </a:bodyPr>
          <a:lstStyle/>
          <a:p>
            <a:r>
              <a:rPr lang="en-US">
                <a:latin typeface="Gill Sans" charset="0"/>
              </a:rPr>
              <a:t>INCOME ASSISTANCE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79388" y="549275"/>
            <a:ext cx="8640762" cy="1554163"/>
          </a:xfrm>
          <a:prstGeom prst="rect">
            <a:avLst/>
          </a:prstGeom>
          <a:solidFill>
            <a:srgbClr val="996633"/>
          </a:solidFill>
          <a:ln w="9525">
            <a:noFill/>
            <a:miter lim="800000"/>
            <a:headEnd/>
            <a:tailEnd/>
          </a:ln>
        </p:spPr>
        <p:txBody>
          <a:bodyPr>
            <a:prstTxWarp prst="textNoShape">
              <a:avLst/>
            </a:prstTxWarp>
            <a:spAutoFit/>
          </a:bodyPr>
          <a:lstStyle/>
          <a:p>
            <a:pPr>
              <a:spcBef>
                <a:spcPct val="50000"/>
              </a:spcBef>
            </a:pPr>
            <a:r>
              <a:rPr lang="en-US" sz="3200">
                <a:latin typeface="Gill Sans" charset="0"/>
              </a:rPr>
              <a:t>How do the economic philosophies and values of Canada and the U.S. reflect their social programs?</a:t>
            </a:r>
            <a:endParaRPr lang="en-US"/>
          </a:p>
        </p:txBody>
      </p:sp>
      <p:sp>
        <p:nvSpPr>
          <p:cNvPr id="6149" name="Text Box 5"/>
          <p:cNvSpPr txBox="1">
            <a:spLocks noChangeArrowheads="1"/>
          </p:cNvSpPr>
          <p:nvPr/>
        </p:nvSpPr>
        <p:spPr bwMode="auto">
          <a:xfrm>
            <a:off x="0" y="3933825"/>
            <a:ext cx="3851275" cy="106680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800000"/>
                </a:solidFill>
                <a:latin typeface="Gill Sans" charset="0"/>
              </a:rPr>
              <a:t>“Peace, order and good government”</a:t>
            </a:r>
            <a:endParaRPr lang="en-US" sz="3200">
              <a:solidFill>
                <a:srgbClr val="800000"/>
              </a:solidFill>
            </a:endParaRPr>
          </a:p>
        </p:txBody>
      </p:sp>
      <p:sp>
        <p:nvSpPr>
          <p:cNvPr id="6150" name="Text Box 6"/>
          <p:cNvSpPr txBox="1">
            <a:spLocks noChangeArrowheads="1"/>
          </p:cNvSpPr>
          <p:nvPr/>
        </p:nvSpPr>
        <p:spPr bwMode="auto">
          <a:xfrm>
            <a:off x="4787900" y="3933825"/>
            <a:ext cx="4032250" cy="106680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000080"/>
                </a:solidFill>
                <a:latin typeface="Gill Sans" charset="0"/>
              </a:rPr>
              <a:t>“Life, liberty and the pursuit of happiness”</a:t>
            </a:r>
            <a:endParaRPr lang="en-US" sz="3200">
              <a:latin typeface="Gill Sans" charset="0"/>
            </a:endParaRPr>
          </a:p>
        </p:txBody>
      </p:sp>
      <p:pic>
        <p:nvPicPr>
          <p:cNvPr id="30725" name="Picture 1029" descr="Maple Leaf Clip Art">
            <a:hlinkClick r:id="rId2"/>
          </p:cNvPr>
          <p:cNvPicPr>
            <a:picLocks noChangeAspect="1" noChangeArrowheads="1"/>
          </p:cNvPicPr>
          <p:nvPr/>
        </p:nvPicPr>
        <p:blipFill>
          <a:blip r:embed="rId3"/>
          <a:srcRect/>
          <a:stretch>
            <a:fillRect/>
          </a:stretch>
        </p:blipFill>
        <p:spPr bwMode="auto">
          <a:xfrm>
            <a:off x="1042988" y="2276475"/>
            <a:ext cx="1500187" cy="1470025"/>
          </a:xfrm>
          <a:prstGeom prst="rect">
            <a:avLst/>
          </a:prstGeom>
          <a:noFill/>
          <a:ln w="9525">
            <a:noFill/>
            <a:miter lim="800000"/>
            <a:headEnd/>
            <a:tailEnd/>
          </a:ln>
        </p:spPr>
      </p:pic>
      <p:pic>
        <p:nvPicPr>
          <p:cNvPr id="30731" name="Picture 1035" descr="star_usa"/>
          <p:cNvPicPr>
            <a:picLocks noChangeAspect="1" noChangeArrowheads="1"/>
          </p:cNvPicPr>
          <p:nvPr/>
        </p:nvPicPr>
        <p:blipFill>
          <a:blip r:embed="rId4"/>
          <a:srcRect/>
          <a:stretch>
            <a:fillRect/>
          </a:stretch>
        </p:blipFill>
        <p:spPr bwMode="auto">
          <a:xfrm>
            <a:off x="5867400" y="2276475"/>
            <a:ext cx="1444625" cy="144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dissolve">
                                      <p:cBhvr>
                                        <p:cTn id="11" dur="500"/>
                                        <p:tgtEl>
                                          <p:spTgt spid="61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0731"/>
                                        </p:tgtEl>
                                        <p:attrNameLst>
                                          <p:attrName>style.visibility</p:attrName>
                                        </p:attrNameLst>
                                      </p:cBhvr>
                                      <p:to>
                                        <p:strVal val="visible"/>
                                      </p:to>
                                    </p:set>
                                    <p:animEffect transition="in" filter="dissolve">
                                      <p:cBhvr>
                                        <p:cTn id="16" dur="500"/>
                                        <p:tgtEl>
                                          <p:spTgt spid="30731"/>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dissolve">
                                      <p:cBhvr>
                                        <p:cTn id="20"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55"/>
          <p:cNvSpPr>
            <a:spLocks noChangeArrowheads="1"/>
          </p:cNvSpPr>
          <p:nvPr/>
        </p:nvSpPr>
        <p:spPr bwMode="auto">
          <a:xfrm>
            <a:off x="428625" y="1785938"/>
            <a:ext cx="84582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1" name="Text Box 153"/>
          <p:cNvSpPr txBox="1">
            <a:spLocks noChangeArrowheads="1"/>
          </p:cNvSpPr>
          <p:nvPr/>
        </p:nvSpPr>
        <p:spPr bwMode="auto">
          <a:xfrm>
            <a:off x="0" y="1357313"/>
            <a:ext cx="9144000" cy="708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Maiandra GD" pitchFamily="34" charset="0"/>
              </a:rPr>
              <a:t>Planned economy                               Mixed Economy                            	 Market Economy</a:t>
            </a:r>
          </a:p>
          <a:p>
            <a:pPr>
              <a:spcBef>
                <a:spcPct val="50000"/>
              </a:spcBef>
            </a:pPr>
            <a:endParaRPr lang="en-US" sz="1600">
              <a:latin typeface="Maiandra GD" pitchFamily="34" charset="0"/>
            </a:endParaRPr>
          </a:p>
        </p:txBody>
      </p:sp>
      <p:sp>
        <p:nvSpPr>
          <p:cNvPr id="48132" name="Rectangle 3"/>
          <p:cNvSpPr>
            <a:spLocks noChangeArrowheads="1"/>
          </p:cNvSpPr>
          <p:nvPr/>
        </p:nvSpPr>
        <p:spPr bwMode="auto">
          <a:xfrm>
            <a:off x="2357438" y="500063"/>
            <a:ext cx="4852987" cy="584200"/>
          </a:xfrm>
          <a:prstGeom prst="rect">
            <a:avLst/>
          </a:prstGeom>
          <a:noFill/>
          <a:ln w="9525">
            <a:noFill/>
            <a:miter lim="800000"/>
            <a:headEnd/>
            <a:tailEnd/>
          </a:ln>
        </p:spPr>
        <p:txBody>
          <a:bodyPr wrap="none">
            <a:prstTxWarp prst="textNoShape">
              <a:avLst/>
            </a:prstTxWarp>
            <a:spAutoFit/>
          </a:bodyPr>
          <a:lstStyle/>
          <a:p>
            <a:r>
              <a:rPr lang="en-US" sz="3200">
                <a:latin typeface="Maiandra GD" pitchFamily="34" charset="0"/>
              </a:rPr>
              <a:t>The Economic Continuum</a:t>
            </a:r>
            <a:endParaRPr lang="en-CA" sz="3200"/>
          </a:p>
        </p:txBody>
      </p:sp>
      <p:sp>
        <p:nvSpPr>
          <p:cNvPr id="48133" name="AutoShape 157"/>
          <p:cNvSpPr>
            <a:spLocks noChangeArrowheads="1"/>
          </p:cNvSpPr>
          <p:nvPr/>
        </p:nvSpPr>
        <p:spPr bwMode="auto">
          <a:xfrm>
            <a:off x="261938" y="2343150"/>
            <a:ext cx="3810000" cy="914400"/>
          </a:xfrm>
          <a:prstGeom prst="leftArrow">
            <a:avLst>
              <a:gd name="adj1" fmla="val 50000"/>
              <a:gd name="adj2" fmla="val 1041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4" name="Text Box 158"/>
          <p:cNvSpPr txBox="1">
            <a:spLocks noChangeArrowheads="1"/>
          </p:cNvSpPr>
          <p:nvPr/>
        </p:nvSpPr>
        <p:spPr bwMode="auto">
          <a:xfrm>
            <a:off x="642938" y="2571750"/>
            <a:ext cx="34290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More government involvement</a:t>
            </a:r>
            <a:endParaRPr lang="en-US">
              <a:latin typeface="Maiandra GD" pitchFamily="34" charset="0"/>
            </a:endParaRPr>
          </a:p>
        </p:txBody>
      </p:sp>
      <p:sp>
        <p:nvSpPr>
          <p:cNvPr id="48135" name="AutoShape 156"/>
          <p:cNvSpPr>
            <a:spLocks noChangeArrowheads="1"/>
          </p:cNvSpPr>
          <p:nvPr/>
        </p:nvSpPr>
        <p:spPr bwMode="auto">
          <a:xfrm>
            <a:off x="5000625" y="2357438"/>
            <a:ext cx="4033838" cy="895350"/>
          </a:xfrm>
          <a:prstGeom prst="rightArrow">
            <a:avLst>
              <a:gd name="adj1" fmla="val 50000"/>
              <a:gd name="adj2" fmla="val 118181"/>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6" name="Text Box 159"/>
          <p:cNvSpPr txBox="1">
            <a:spLocks noChangeArrowheads="1"/>
          </p:cNvSpPr>
          <p:nvPr/>
        </p:nvSpPr>
        <p:spPr bwMode="auto">
          <a:xfrm>
            <a:off x="5072063" y="2571750"/>
            <a:ext cx="3657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Less government involvement</a:t>
            </a:r>
            <a:endParaRPr lang="en-US">
              <a:latin typeface="Maiandra GD" pitchFamily="34" charset="0"/>
            </a:endParaRPr>
          </a:p>
        </p:txBody>
      </p:sp>
      <p:pic>
        <p:nvPicPr>
          <p:cNvPr id="9" name="Picture 5" descr="225px-LaytonPortrait"/>
          <p:cNvPicPr>
            <a:picLocks noChangeAspect="1" noChangeArrowheads="1"/>
          </p:cNvPicPr>
          <p:nvPr/>
        </p:nvPicPr>
        <p:blipFill>
          <a:blip r:embed="rId2"/>
          <a:srcRect/>
          <a:stretch>
            <a:fillRect/>
          </a:stretch>
        </p:blipFill>
        <p:spPr bwMode="auto">
          <a:xfrm>
            <a:off x="2000250" y="3357563"/>
            <a:ext cx="1157288" cy="1423987"/>
          </a:xfrm>
          <a:prstGeom prst="rect">
            <a:avLst/>
          </a:prstGeom>
          <a:noFill/>
          <a:ln w="9525">
            <a:noFill/>
            <a:miter lim="800000"/>
            <a:headEnd/>
            <a:tailEnd/>
          </a:ln>
        </p:spPr>
      </p:pic>
      <p:pic>
        <p:nvPicPr>
          <p:cNvPr id="10" name="Picture 8" descr="225px-Elizabeth_May"/>
          <p:cNvPicPr>
            <a:picLocks noChangeAspect="1" noChangeArrowheads="1"/>
          </p:cNvPicPr>
          <p:nvPr/>
        </p:nvPicPr>
        <p:blipFill>
          <a:blip r:embed="rId3"/>
          <a:srcRect/>
          <a:stretch>
            <a:fillRect/>
          </a:stretch>
        </p:blipFill>
        <p:spPr bwMode="auto">
          <a:xfrm>
            <a:off x="1981200" y="4724400"/>
            <a:ext cx="981075" cy="1428750"/>
          </a:xfrm>
          <a:prstGeom prst="rect">
            <a:avLst/>
          </a:prstGeom>
          <a:noFill/>
          <a:ln w="9525">
            <a:noFill/>
            <a:miter lim="800000"/>
            <a:headEnd/>
            <a:tailEnd/>
          </a:ln>
        </p:spPr>
      </p:pic>
      <p:pic>
        <p:nvPicPr>
          <p:cNvPr id="12" name="Picture 7" descr="mi"/>
          <p:cNvPicPr>
            <a:picLocks noChangeAspect="1" noChangeArrowheads="1"/>
          </p:cNvPicPr>
          <p:nvPr/>
        </p:nvPicPr>
        <p:blipFill>
          <a:blip r:embed="rId4"/>
          <a:srcRect/>
          <a:stretch>
            <a:fillRect/>
          </a:stretch>
        </p:blipFill>
        <p:spPr bwMode="auto">
          <a:xfrm>
            <a:off x="3571875" y="3357563"/>
            <a:ext cx="1001713" cy="1209675"/>
          </a:xfrm>
          <a:prstGeom prst="rect">
            <a:avLst/>
          </a:prstGeom>
          <a:noFill/>
          <a:ln w="9525">
            <a:noFill/>
            <a:miter lim="800000"/>
            <a:headEnd/>
            <a:tailEnd/>
          </a:ln>
        </p:spPr>
      </p:pic>
      <p:pic>
        <p:nvPicPr>
          <p:cNvPr id="13" name="Picture 4" descr="225px-Stephen_Harper_%28Official_Photo%29"/>
          <p:cNvPicPr>
            <a:picLocks noChangeAspect="1" noChangeArrowheads="1"/>
          </p:cNvPicPr>
          <p:nvPr/>
        </p:nvPicPr>
        <p:blipFill>
          <a:blip r:embed="rId5"/>
          <a:srcRect/>
          <a:stretch>
            <a:fillRect/>
          </a:stretch>
        </p:blipFill>
        <p:spPr bwMode="auto">
          <a:xfrm>
            <a:off x="4786313" y="3357563"/>
            <a:ext cx="928687" cy="1214437"/>
          </a:xfrm>
          <a:prstGeom prst="rect">
            <a:avLst/>
          </a:prstGeom>
          <a:noFill/>
          <a:ln w="9525">
            <a:noFill/>
            <a:miter lim="800000"/>
            <a:headEnd/>
            <a:tailEnd/>
          </a:ln>
        </p:spPr>
      </p:pic>
      <p:pic>
        <p:nvPicPr>
          <p:cNvPr id="48141" name="Picture 1029" descr="Maple Leaf Clip Art">
            <a:hlinkClick r:id="rId6"/>
          </p:cNvPr>
          <p:cNvPicPr>
            <a:picLocks noChangeAspect="1" noChangeArrowheads="1"/>
          </p:cNvPicPr>
          <p:nvPr/>
        </p:nvPicPr>
        <p:blipFill>
          <a:blip r:embed="rId7"/>
          <a:srcRect/>
          <a:stretch>
            <a:fillRect/>
          </a:stretch>
        </p:blipFill>
        <p:spPr bwMode="auto">
          <a:xfrm>
            <a:off x="1071563" y="285750"/>
            <a:ext cx="814387" cy="798513"/>
          </a:xfrm>
          <a:prstGeom prst="rect">
            <a:avLst/>
          </a:prstGeom>
          <a:noFill/>
          <a:ln w="9525">
            <a:noFill/>
            <a:miter lim="800000"/>
            <a:headEnd/>
            <a:tailEnd/>
          </a:ln>
        </p:spPr>
      </p:pic>
      <p:pic>
        <p:nvPicPr>
          <p:cNvPr id="48142" name="Picture 1029" descr="Maple Leaf Clip Art">
            <a:hlinkClick r:id="rId6"/>
          </p:cNvPr>
          <p:cNvPicPr>
            <a:picLocks noChangeAspect="1" noChangeArrowheads="1"/>
          </p:cNvPicPr>
          <p:nvPr/>
        </p:nvPicPr>
        <p:blipFill>
          <a:blip r:embed="rId7"/>
          <a:srcRect/>
          <a:stretch>
            <a:fillRect/>
          </a:stretch>
        </p:blipFill>
        <p:spPr bwMode="auto">
          <a:xfrm>
            <a:off x="7429500" y="285750"/>
            <a:ext cx="814388" cy="798513"/>
          </a:xfrm>
          <a:prstGeom prst="rect">
            <a:avLst/>
          </a:prstGeom>
          <a:noFill/>
          <a:ln w="9525">
            <a:noFill/>
            <a:miter lim="800000"/>
            <a:headEnd/>
            <a:tailEnd/>
          </a:ln>
        </p:spPr>
      </p:pic>
      <p:pic>
        <p:nvPicPr>
          <p:cNvPr id="48143" name="Picture 15" descr="images-3.jpeg"/>
          <p:cNvPicPr>
            <a:picLocks noChangeAspect="1"/>
          </p:cNvPicPr>
          <p:nvPr/>
        </p:nvPicPr>
        <p:blipFill>
          <a:blip r:embed="rId8"/>
          <a:srcRect/>
          <a:stretch>
            <a:fillRect/>
          </a:stretch>
        </p:blipFill>
        <p:spPr bwMode="auto">
          <a:xfrm>
            <a:off x="3581400" y="3352800"/>
            <a:ext cx="1017588" cy="1219200"/>
          </a:xfrm>
          <a:prstGeom prst="rect">
            <a:avLst/>
          </a:prstGeom>
          <a:noFill/>
          <a:ln w="9525">
            <a:noFill/>
            <a:miter lim="800000"/>
            <a:headEnd/>
            <a:tailEnd/>
          </a:ln>
        </p:spPr>
      </p:pic>
      <p:pic>
        <p:nvPicPr>
          <p:cNvPr id="48144" name="Picture 16" descr="images-4.jpeg"/>
          <p:cNvPicPr>
            <a:picLocks noChangeAspect="1"/>
          </p:cNvPicPr>
          <p:nvPr/>
        </p:nvPicPr>
        <p:blipFill>
          <a:blip r:embed="rId9"/>
          <a:srcRect/>
          <a:stretch>
            <a:fillRect/>
          </a:stretch>
        </p:blipFill>
        <p:spPr bwMode="auto">
          <a:xfrm>
            <a:off x="2057400" y="3352800"/>
            <a:ext cx="1163638" cy="1468437"/>
          </a:xfrm>
          <a:prstGeom prst="rect">
            <a:avLst/>
          </a:prstGeom>
          <a:noFill/>
          <a:ln w="9525">
            <a:noFill/>
            <a:miter lim="800000"/>
            <a:headEnd/>
            <a:tailEnd/>
          </a:ln>
        </p:spPr>
      </p:pic>
      <p:pic>
        <p:nvPicPr>
          <p:cNvPr id="48145" name="Picture 17" descr="images-5.jpeg"/>
          <p:cNvPicPr>
            <a:picLocks noChangeAspect="1"/>
          </p:cNvPicPr>
          <p:nvPr/>
        </p:nvPicPr>
        <p:blipFill>
          <a:blip r:embed="rId10"/>
          <a:srcRect/>
          <a:stretch>
            <a:fillRect/>
          </a:stretch>
        </p:blipFill>
        <p:spPr bwMode="auto">
          <a:xfrm>
            <a:off x="2667000" y="5410200"/>
            <a:ext cx="12890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5"/>
          <p:cNvSpPr>
            <a:spLocks noChangeArrowheads="1"/>
          </p:cNvSpPr>
          <p:nvPr/>
        </p:nvSpPr>
        <p:spPr bwMode="auto">
          <a:xfrm>
            <a:off x="428625" y="1785938"/>
            <a:ext cx="84582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55" name="Text Box 153"/>
          <p:cNvSpPr txBox="1">
            <a:spLocks noChangeArrowheads="1"/>
          </p:cNvSpPr>
          <p:nvPr/>
        </p:nvSpPr>
        <p:spPr bwMode="auto">
          <a:xfrm>
            <a:off x="0" y="1357313"/>
            <a:ext cx="9144000" cy="708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Maiandra GD" pitchFamily="34" charset="0"/>
              </a:rPr>
              <a:t>Planned economy                               Mixed Economy                            	 Market Economy</a:t>
            </a:r>
          </a:p>
          <a:p>
            <a:pPr>
              <a:spcBef>
                <a:spcPct val="50000"/>
              </a:spcBef>
            </a:pPr>
            <a:endParaRPr lang="en-US" sz="1600">
              <a:latin typeface="Maiandra GD" pitchFamily="34" charset="0"/>
            </a:endParaRPr>
          </a:p>
        </p:txBody>
      </p:sp>
      <p:sp>
        <p:nvSpPr>
          <p:cNvPr id="49156" name="Rectangle 3"/>
          <p:cNvSpPr>
            <a:spLocks noChangeArrowheads="1"/>
          </p:cNvSpPr>
          <p:nvPr/>
        </p:nvSpPr>
        <p:spPr bwMode="auto">
          <a:xfrm>
            <a:off x="2357438" y="500063"/>
            <a:ext cx="4852987" cy="584200"/>
          </a:xfrm>
          <a:prstGeom prst="rect">
            <a:avLst/>
          </a:prstGeom>
          <a:noFill/>
          <a:ln w="9525">
            <a:noFill/>
            <a:miter lim="800000"/>
            <a:headEnd/>
            <a:tailEnd/>
          </a:ln>
        </p:spPr>
        <p:txBody>
          <a:bodyPr wrap="none">
            <a:prstTxWarp prst="textNoShape">
              <a:avLst/>
            </a:prstTxWarp>
            <a:spAutoFit/>
          </a:bodyPr>
          <a:lstStyle/>
          <a:p>
            <a:r>
              <a:rPr lang="en-US" sz="3200">
                <a:latin typeface="Maiandra GD" pitchFamily="34" charset="0"/>
              </a:rPr>
              <a:t>The Economic Continuum</a:t>
            </a:r>
            <a:endParaRPr lang="en-CA" sz="3200"/>
          </a:p>
        </p:txBody>
      </p:sp>
      <p:sp>
        <p:nvSpPr>
          <p:cNvPr id="49157" name="AutoShape 157"/>
          <p:cNvSpPr>
            <a:spLocks noChangeArrowheads="1"/>
          </p:cNvSpPr>
          <p:nvPr/>
        </p:nvSpPr>
        <p:spPr bwMode="auto">
          <a:xfrm>
            <a:off x="261938" y="2343150"/>
            <a:ext cx="3810000" cy="914400"/>
          </a:xfrm>
          <a:prstGeom prst="leftArrow">
            <a:avLst>
              <a:gd name="adj1" fmla="val 50000"/>
              <a:gd name="adj2" fmla="val 1041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58" name="Text Box 158"/>
          <p:cNvSpPr txBox="1">
            <a:spLocks noChangeArrowheads="1"/>
          </p:cNvSpPr>
          <p:nvPr/>
        </p:nvSpPr>
        <p:spPr bwMode="auto">
          <a:xfrm>
            <a:off x="642938" y="2571750"/>
            <a:ext cx="34290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More government involvement</a:t>
            </a:r>
            <a:endParaRPr lang="en-US">
              <a:latin typeface="Maiandra GD" pitchFamily="34" charset="0"/>
            </a:endParaRPr>
          </a:p>
        </p:txBody>
      </p:sp>
      <p:sp>
        <p:nvSpPr>
          <p:cNvPr id="49159" name="AutoShape 156"/>
          <p:cNvSpPr>
            <a:spLocks noChangeArrowheads="1"/>
          </p:cNvSpPr>
          <p:nvPr/>
        </p:nvSpPr>
        <p:spPr bwMode="auto">
          <a:xfrm>
            <a:off x="5000625" y="2357438"/>
            <a:ext cx="4033838" cy="895350"/>
          </a:xfrm>
          <a:prstGeom prst="rightArrow">
            <a:avLst>
              <a:gd name="adj1" fmla="val 50000"/>
              <a:gd name="adj2" fmla="val 118181"/>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60" name="Text Box 159"/>
          <p:cNvSpPr txBox="1">
            <a:spLocks noChangeArrowheads="1"/>
          </p:cNvSpPr>
          <p:nvPr/>
        </p:nvSpPr>
        <p:spPr bwMode="auto">
          <a:xfrm>
            <a:off x="5072063" y="2571750"/>
            <a:ext cx="3657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Less government involvement</a:t>
            </a:r>
            <a:endParaRPr lang="en-US">
              <a:latin typeface="Maiandra GD" pitchFamily="34" charset="0"/>
            </a:endParaRPr>
          </a:p>
        </p:txBody>
      </p:sp>
      <p:pic>
        <p:nvPicPr>
          <p:cNvPr id="2" name="Picture 2" descr="http://www.barackobama.net/pictures/barack-obama-2.jpg"/>
          <p:cNvPicPr>
            <a:picLocks noChangeAspect="1" noChangeArrowheads="1"/>
          </p:cNvPicPr>
          <p:nvPr/>
        </p:nvPicPr>
        <p:blipFill>
          <a:blip r:embed="rId2"/>
          <a:srcRect/>
          <a:stretch>
            <a:fillRect/>
          </a:stretch>
        </p:blipFill>
        <p:spPr bwMode="auto">
          <a:xfrm>
            <a:off x="4000500" y="3643313"/>
            <a:ext cx="1320800" cy="1785937"/>
          </a:xfrm>
          <a:prstGeom prst="rect">
            <a:avLst/>
          </a:prstGeom>
          <a:noFill/>
          <a:ln w="9525">
            <a:noFill/>
            <a:miter lim="800000"/>
            <a:headEnd/>
            <a:tailEnd/>
          </a:ln>
        </p:spPr>
      </p:pic>
      <p:pic>
        <p:nvPicPr>
          <p:cNvPr id="3" name="Picture 4" descr="http://www.gettomass.com/gtm/images/georgebush.jpg"/>
          <p:cNvPicPr>
            <a:picLocks noChangeAspect="1" noChangeArrowheads="1"/>
          </p:cNvPicPr>
          <p:nvPr/>
        </p:nvPicPr>
        <p:blipFill>
          <a:blip r:embed="rId3"/>
          <a:srcRect/>
          <a:stretch>
            <a:fillRect/>
          </a:stretch>
        </p:blipFill>
        <p:spPr bwMode="auto">
          <a:xfrm>
            <a:off x="5786438" y="3643313"/>
            <a:ext cx="1665287" cy="1790700"/>
          </a:xfrm>
          <a:prstGeom prst="rect">
            <a:avLst/>
          </a:prstGeom>
          <a:noFill/>
          <a:ln w="9525">
            <a:noFill/>
            <a:miter lim="800000"/>
            <a:headEnd/>
            <a:tailEnd/>
          </a:ln>
        </p:spPr>
      </p:pic>
      <p:pic>
        <p:nvPicPr>
          <p:cNvPr id="49163" name="Picture 1035" descr="star_usa"/>
          <p:cNvPicPr>
            <a:picLocks noChangeAspect="1" noChangeArrowheads="1"/>
          </p:cNvPicPr>
          <p:nvPr/>
        </p:nvPicPr>
        <p:blipFill>
          <a:blip r:embed="rId4"/>
          <a:srcRect/>
          <a:stretch>
            <a:fillRect/>
          </a:stretch>
        </p:blipFill>
        <p:spPr bwMode="auto">
          <a:xfrm>
            <a:off x="857250" y="285750"/>
            <a:ext cx="928688" cy="928688"/>
          </a:xfrm>
          <a:prstGeom prst="rect">
            <a:avLst/>
          </a:prstGeom>
          <a:noFill/>
          <a:ln w="9525">
            <a:noFill/>
            <a:miter lim="800000"/>
            <a:headEnd/>
            <a:tailEnd/>
          </a:ln>
        </p:spPr>
      </p:pic>
      <p:pic>
        <p:nvPicPr>
          <p:cNvPr id="49164" name="Picture 1035" descr="star_usa"/>
          <p:cNvPicPr>
            <a:picLocks noChangeAspect="1" noChangeArrowheads="1"/>
          </p:cNvPicPr>
          <p:nvPr/>
        </p:nvPicPr>
        <p:blipFill>
          <a:blip r:embed="rId4"/>
          <a:srcRect/>
          <a:stretch>
            <a:fillRect/>
          </a:stretch>
        </p:blipFill>
        <p:spPr bwMode="auto">
          <a:xfrm>
            <a:off x="7500938" y="285750"/>
            <a:ext cx="928687"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Nine: Review</a:t>
            </a:r>
            <a:endParaRPr lang="en-US" dirty="0"/>
          </a:p>
        </p:txBody>
      </p:sp>
      <p:sp>
        <p:nvSpPr>
          <p:cNvPr id="3" name="Subtitle 2"/>
          <p:cNvSpPr>
            <a:spLocks noGrp="1"/>
          </p:cNvSpPr>
          <p:nvPr>
            <p:ph type="subTitle" idx="1"/>
          </p:nvPr>
        </p:nvSpPr>
        <p:spPr/>
        <p:txBody>
          <a:bodyPr/>
          <a:lstStyle/>
          <a:p>
            <a:r>
              <a:rPr lang="en-US" dirty="0" smtClean="0"/>
              <a:t>How Should Governments Respond to Political and Economic Issues?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What is an Environmental Issue?</a:t>
            </a:r>
          </a:p>
        </p:txBody>
      </p:sp>
      <p:pic>
        <p:nvPicPr>
          <p:cNvPr id="22531" name="Content Placeholder 5" descr="enviro issues.jpg"/>
          <p:cNvPicPr>
            <a:picLocks noGrp="1" noChangeAspect="1"/>
          </p:cNvPicPr>
          <p:nvPr>
            <p:ph idx="1"/>
          </p:nvPr>
        </p:nvPicPr>
        <p:blipFill>
          <a:blip r:embed="rId3"/>
          <a:srcRect l="-2876" r="-2876"/>
          <a:stretch>
            <a:fillRect/>
          </a:stretch>
        </p:blip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Mind Map of Environmental Issues</a:t>
            </a:r>
          </a:p>
        </p:txBody>
      </p:sp>
      <p:pic>
        <p:nvPicPr>
          <p:cNvPr id="24579" name="Content Placeholder 3" descr="mind map.jpg"/>
          <p:cNvPicPr>
            <a:picLocks noGrp="1" noChangeAspect="1"/>
          </p:cNvPicPr>
          <p:nvPr>
            <p:ph idx="1"/>
          </p:nvPr>
        </p:nvPicPr>
        <p:blipFill>
          <a:blip r:embed="rId3"/>
          <a:srcRect l="-17027" r="-17027"/>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3480</TotalTime>
  <Words>3106</Words>
  <Application>Microsoft Macintosh PowerPoint</Application>
  <PresentationFormat>On-screen Show (4:3)</PresentationFormat>
  <Paragraphs>373</Paragraphs>
  <Slides>98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Calibri</vt:lpstr>
      <vt:lpstr>Gill Sans</vt:lpstr>
      <vt:lpstr>Maiandra GD</vt:lpstr>
      <vt:lpstr>ＭＳ Ｐゴシック</vt:lpstr>
      <vt:lpstr>Tahoma</vt:lpstr>
      <vt:lpstr>Verdana</vt:lpstr>
      <vt:lpstr>Wingdings</vt:lpstr>
      <vt:lpstr>Arial</vt:lpstr>
      <vt:lpstr>Office Theme</vt:lpstr>
      <vt:lpstr>Chapter One: Review</vt:lpstr>
      <vt:lpstr>Electoral Process of Canada</vt:lpstr>
      <vt:lpstr>Electoral Process of Canada</vt:lpstr>
      <vt:lpstr>House of Commons</vt:lpstr>
      <vt:lpstr>Head of Government</vt:lpstr>
      <vt:lpstr>What is a Political Party</vt:lpstr>
      <vt:lpstr>Prime Minister</vt:lpstr>
      <vt:lpstr>Parliament</vt:lpstr>
      <vt:lpstr>The Senate</vt:lpstr>
      <vt:lpstr>Elections</vt:lpstr>
      <vt:lpstr>Elections</vt:lpstr>
      <vt:lpstr>Elections</vt:lpstr>
      <vt:lpstr>PowerPoint Presentation</vt:lpstr>
      <vt:lpstr>PowerPoint Presentation</vt:lpstr>
      <vt:lpstr>HOW DO LAWS BECOME LAWS?</vt:lpstr>
      <vt:lpstr>PowerPoint Presentation</vt:lpstr>
      <vt:lpstr>Introduction of A Bill</vt:lpstr>
      <vt:lpstr>Second Reading</vt:lpstr>
      <vt:lpstr>Committee Stage</vt:lpstr>
      <vt:lpstr>Report Stage</vt:lpstr>
      <vt:lpstr>Third Reading</vt:lpstr>
      <vt:lpstr>If once wasn’t enough…</vt:lpstr>
      <vt:lpstr>Finally: Royal Assent and Proclamation</vt:lpstr>
      <vt:lpstr>Chapter Two: Review</vt:lpstr>
      <vt:lpstr>Canada’s Justice System</vt:lpstr>
      <vt:lpstr>PowerPoint Presentation</vt:lpstr>
      <vt:lpstr>Criminal Code of Canada</vt:lpstr>
      <vt:lpstr>PowerPoint Presentation</vt:lpstr>
      <vt:lpstr>Youth Criminal Justice Act</vt:lpstr>
      <vt:lpstr>PowerPoint Presentation</vt:lpstr>
      <vt:lpstr>Chapter Three: Review</vt:lpstr>
      <vt:lpstr>Rights and Freedoms</vt:lpstr>
      <vt:lpstr>PowerPoint Presentation</vt:lpstr>
      <vt:lpstr>PowerPoint Presentation</vt:lpstr>
      <vt:lpstr>Fundamental Freedoms</vt:lpstr>
      <vt:lpstr>Other Important Rights</vt:lpstr>
      <vt:lpstr>Chapter Four: Review </vt:lpstr>
      <vt:lpstr>Aboriginal Rights in Canada</vt:lpstr>
      <vt:lpstr>Aboriginal Rights in Canada</vt:lpstr>
      <vt:lpstr>Aboriginal Rights in Canada</vt:lpstr>
      <vt:lpstr>Aboriginal Rights in Canada</vt:lpstr>
      <vt:lpstr>Aboriginal Rights in Canada</vt:lpstr>
      <vt:lpstr>Aboriginal Rights in Canada</vt:lpstr>
      <vt:lpstr>Aboriginal Rights in Canada</vt:lpstr>
      <vt:lpstr>Official Language Groups</vt:lpstr>
      <vt:lpstr>Official Language Groups</vt:lpstr>
      <vt:lpstr>Official Language Groups</vt:lpstr>
      <vt:lpstr>Official Language Groups</vt:lpstr>
      <vt:lpstr>Official Language Groups</vt:lpstr>
      <vt:lpstr>Métis and Canada</vt:lpstr>
      <vt:lpstr>Métis and Canada</vt:lpstr>
      <vt:lpstr>Métis and Canada</vt:lpstr>
      <vt:lpstr>Métis and Canada</vt:lpstr>
      <vt:lpstr>Métis and Canada</vt:lpstr>
      <vt:lpstr>Chapter Five: Review</vt:lpstr>
      <vt:lpstr>Reasons Immigrants Come to Canada</vt:lpstr>
      <vt:lpstr>PUSH—PULL Factors</vt:lpstr>
      <vt:lpstr>Push Factors</vt:lpstr>
      <vt:lpstr>Pull Factors</vt:lpstr>
      <vt:lpstr>Categories of Immigrants</vt:lpstr>
      <vt:lpstr>Immigration Act of 1976</vt:lpstr>
      <vt:lpstr>Immigration and Refugee Protection Act of 2002</vt:lpstr>
      <vt:lpstr>Immigration and Refugee Protection Act </vt:lpstr>
      <vt:lpstr>Chapter Six: Review</vt:lpstr>
      <vt:lpstr>PowerPoint Presentation</vt:lpstr>
      <vt:lpstr>PowerPoint Presentation</vt:lpstr>
      <vt:lpstr>PowerPoint Presentation</vt:lpstr>
      <vt:lpstr>PowerPoint Presentation</vt:lpstr>
      <vt:lpstr>PowerPoint Presentation</vt:lpstr>
      <vt:lpstr>Economic Organization-Primary Industry</vt:lpstr>
      <vt:lpstr>Economic Organization-Secondary Industry</vt:lpstr>
      <vt:lpstr>Economic Organization-Tertiary Industry</vt:lpstr>
      <vt:lpstr>Economic Organization-Quaternary Industry</vt:lpstr>
      <vt:lpstr>PowerPoint Presentation</vt:lpstr>
      <vt:lpstr>PowerPoint Presentation</vt:lpstr>
      <vt:lpstr>PowerPoint Presentation</vt:lpstr>
      <vt:lpstr>PowerPoint Presentation</vt:lpstr>
      <vt:lpstr>PowerPoint Presentation</vt:lpstr>
      <vt:lpstr>PowerPoint Presentation</vt:lpstr>
      <vt:lpstr>Equilibrium</vt:lpstr>
      <vt:lpstr>Demand Increases</vt:lpstr>
      <vt:lpstr>Price Increases</vt:lpstr>
      <vt:lpstr>Market Readjusts and Returns to Starting Point</vt:lpstr>
      <vt:lpstr>Chapter Seven: Review</vt:lpstr>
      <vt:lpstr>Consumerism is: </vt:lpstr>
      <vt:lpstr>IDENTITY</vt:lpstr>
      <vt:lpstr>HEALTH AND SAFETY</vt:lpstr>
      <vt:lpstr>JOBS</vt:lpstr>
      <vt:lpstr>ENVIRONMENT</vt:lpstr>
      <vt:lpstr>MARKETING</vt:lpstr>
      <vt:lpstr>Chapter Eight: Review </vt:lpstr>
      <vt:lpstr>Social programs are services provided by government and paid for by taxes.</vt:lpstr>
      <vt:lpstr>PowerPoint Presentation</vt:lpstr>
      <vt:lpstr>PowerPoint Presentation</vt:lpstr>
      <vt:lpstr>PowerPoint Presentation</vt:lpstr>
      <vt:lpstr>Chapter Nine: Review</vt:lpstr>
      <vt:lpstr>What is an Environmental Issue?</vt:lpstr>
      <vt:lpstr>Mind Map of Environmental Issues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Review</dc:title>
  <dc:creator>Kyle Hogaboam</dc:creator>
  <cp:lastModifiedBy>Lafferty, Daniel P</cp:lastModifiedBy>
  <cp:revision>8</cp:revision>
  <cp:lastPrinted>2012-06-15T15:04:42Z</cp:lastPrinted>
  <dcterms:created xsi:type="dcterms:W3CDTF">2012-06-19T13:53:34Z</dcterms:created>
  <dcterms:modified xsi:type="dcterms:W3CDTF">2019-06-14T23:19:59Z</dcterms:modified>
</cp:coreProperties>
</file>