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  <p:sldMasterId id="2147483873" r:id="rId3"/>
    <p:sldMasterId id="2147483951" r:id="rId4"/>
    <p:sldMasterId id="2147483963" r:id="rId5"/>
    <p:sldMasterId id="2147483975" r:id="rId6"/>
    <p:sldMasterId id="2147483987" r:id="rId7"/>
  </p:sldMasterIdLst>
  <p:notesMasterIdLst>
    <p:notesMasterId r:id="rId33"/>
  </p:notesMasterIdLst>
  <p:sldIdLst>
    <p:sldId id="256" r:id="rId8"/>
    <p:sldId id="314" r:id="rId9"/>
    <p:sldId id="322" r:id="rId10"/>
    <p:sldId id="330" r:id="rId11"/>
    <p:sldId id="325" r:id="rId12"/>
    <p:sldId id="324" r:id="rId13"/>
    <p:sldId id="323" r:id="rId14"/>
    <p:sldId id="326" r:id="rId15"/>
    <p:sldId id="331" r:id="rId16"/>
    <p:sldId id="316" r:id="rId17"/>
    <p:sldId id="332" r:id="rId18"/>
    <p:sldId id="309" r:id="rId19"/>
    <p:sldId id="327" r:id="rId20"/>
    <p:sldId id="333" r:id="rId21"/>
    <p:sldId id="321" r:id="rId22"/>
    <p:sldId id="294" r:id="rId23"/>
    <p:sldId id="317" r:id="rId24"/>
    <p:sldId id="297" r:id="rId25"/>
    <p:sldId id="318" r:id="rId26"/>
    <p:sldId id="311" r:id="rId27"/>
    <p:sldId id="328" r:id="rId28"/>
    <p:sldId id="305" r:id="rId29"/>
    <p:sldId id="334" r:id="rId30"/>
    <p:sldId id="329" r:id="rId31"/>
    <p:sldId id="31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A99C94-ECE2-449D-9867-15D078BB3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69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ED5A23-0CDF-49D8-9A6B-39784C968EF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73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11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59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FEA385-B97C-45CE-9138-2596E264B510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8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FEA385-B97C-45CE-9138-2596E264B510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7428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50CBC-BDB4-4C07-B18D-E1E7993A5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55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1A7BBA-5921-43F4-83DF-70E5BEDA4D90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09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0600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0C0228-47AA-42A7-9CD3-0E76E196F279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21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3560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EE8C7-4AD2-4510-9F42-5C9231E25E3E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6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4853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EE8C7-4AD2-4510-9F42-5C9231E25E3E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63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BDF274-27EF-47F2-8C36-E8838D04F5C8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1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5034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E5E767-508F-4769-9C07-E9CC5108B2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29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972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B12F-D564-43AE-A859-4FFC3E0C4E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1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162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B12F-D564-43AE-A859-4FFC3E0C4E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5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B12F-D564-43AE-A859-4FFC3E0C4E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2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B12F-D564-43AE-A859-4FFC3E0C4E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9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591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DDC5A-2DB5-4516-AF89-42021AD9E3AF}" type="slidenum">
              <a:rPr lang="en-US" altLang="en-US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591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3FED-4E3C-4B02-81A7-8D3A3BDE4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4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F249-D9B1-4154-A33B-8EFC21CD2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87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1C8C-6313-4EA7-B122-984AEB060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3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47D41B-3FCB-498B-990B-46FE44A3E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1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D44C8A-C088-4C20-9A25-8407DD174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7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9272CD-D4EC-4877-ABEC-31FF6BF87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69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133F7D-B934-483D-A7CA-CE84B22C8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07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8F862F-28CC-48BE-93AF-B0EC5083A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3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A1AF82-4A62-40DA-8928-69B4DAF60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99CBD2-0711-4742-84AD-596848929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58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D6B976-5D64-4E6A-A524-4CB142E89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388A-495B-4036-A993-5172BDA62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37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8F05CC-DB36-4267-AD3E-1C037F795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625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ED0B4F-9A45-4052-B010-7561EBD0F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117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9756AD-782E-4589-8EBB-74AAA6D51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146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920D-7938-4ADF-B362-1AF53F853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90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73EF4-DB10-45C9-9F0E-8DD33A660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947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748C-8C00-4DEB-8AA8-9B6FFE977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043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82D6-D591-45D1-BC29-4E322C2C1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0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3A4C-97DE-4DA8-8B89-FCFDCBC53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654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3784-C560-4100-B469-7A48BEB63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375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7FA4-9F27-4A1F-B3FD-59F172886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0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D63F-283E-416D-9FF4-9A4674D15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58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71032-6F0B-462A-9C73-9FA413E1B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711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0C733-54AE-4391-B500-5EF0C04EB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42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A0FD-8676-4D7A-9468-DBE708394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931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21B4-3EF8-457D-998A-710BC5FE0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124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04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7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30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93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97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B784-92FF-4CFF-A6B8-EE12D5C55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90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5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9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86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0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3BF1C56-2D2D-4891-A653-EB35E3E47B33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021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7C5BFF5-848C-43A1-B315-5B9D7D2D3BFA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268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57EF88-048A-42F3-B606-078C96890DA1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877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432F791-92F5-4865-BEF3-66DF9768A3E5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365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510C30E-72FD-4C87-8CCC-5EB43261FC19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39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E499-7BB8-44FC-9786-1F7AA52B5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84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642C6B7-D48B-4192-87AD-48E2F62E782F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434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C8DFF9-C8B9-4B2C-B742-BADCB10BB007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068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8A07941-1B3B-40FF-8912-E472330C7B95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730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6ACA38-516D-412A-94A9-DFFFB735FE07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17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1D9B27F-2FAA-479B-963F-9B9573BEDF31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62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7211D80-35DF-445B-9468-D776DC653AB8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115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66FB-8AC2-4CC8-9BEC-730C651B4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245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45F1-0AD5-46DE-9DDF-2450277C9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6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975C-A7F1-4E47-ACE2-2D9F9FAEC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071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15B9-D612-426C-8460-7A6A8993C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71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476E-91AB-48D0-8F96-E8B1509C2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19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ABEE-8F52-496E-B4DB-45BDE1EF2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654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BE72-2F1B-479F-A796-7DD026604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716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0ED5-9049-4C74-969B-8D64D2CA2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747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69D8-8215-4D57-B0A0-00A5396E5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64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E33E-A752-4408-A4D3-FFCA05030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917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A803-50A4-41AE-AD53-5F0E1FB6C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727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052A-4337-4599-8504-BAE77CB36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106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D955-7E0B-4598-8F59-C1345055C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163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7C3A-8A8C-42B3-A4DB-36DBA5788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078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4138-C447-46C8-B709-50DC5B45B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6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220E-6FD0-4656-B6F6-A68CEEC79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584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3F4B-DF25-4E54-BBCF-D766C7F84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874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6CF6-80DD-4C38-A2DE-D0538E397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92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60B4-9B24-4F55-9D10-CFEFE3165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965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3245-FEF7-43E1-A82A-2E1F7B2F1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709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7892-97A8-40C1-B4D9-D1C4B2CF1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114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1306-21A4-4078-8527-98EB22844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663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4580-3D4E-4DB7-AC34-9B9080FF8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0114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1C7-1728-4367-91F2-C9F618991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3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D91F5-806C-4690-B1A3-0F0141F13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9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DBC-9132-4047-894E-D38DCAEAA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5998E4A-9518-4AEE-B74A-C786EFC82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2691D7D0-0D03-4711-9CD7-2E3ABD861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821F57-FC60-41B8-9E56-1E928F9A4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F8BA6A9-F40F-4041-B6DC-D4779C475E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44A8AC5-A5B3-324D-91EA-C588D95F31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903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58003E1-9772-4DFE-8D9E-EE72390131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8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A9817C4-46E7-41ED-B993-858DAD401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B40B312-5221-4E43-A8EC-FCB3AFF8D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3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Documents and Settings\DE SYSTEMS\Desktop\ON 2013\PPT\CIVIX PPT backgrounds\CIVIX_pp_slide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Slide Deck 6: </a:t>
            </a:r>
            <a:br>
              <a:rPr lang="en-US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Voting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2369457"/>
          </a:xfrm>
        </p:spPr>
        <p:txBody>
          <a:bodyPr>
            <a:normAutofit/>
          </a:bodyPr>
          <a:lstStyle/>
          <a:p>
            <a:pPr marL="0" lvl="0" indent="0" algn="ctr" eaLnBrk="1" hangingPunct="1"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On </a:t>
            </a:r>
            <a:r>
              <a:rPr lang="en-US" altLang="en-US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October 16, 2017</a:t>
            </a:r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, citizens across the province will vote to elect candidates for their municipal councils and school </a:t>
            </a:r>
            <a:r>
              <a:rPr lang="en-US" altLang="en-US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authorities</a:t>
            </a: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5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How do you know if you are eligible to vote?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98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Voter eligibility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In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order to be eligible to vote in the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municipal elections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, you must: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Be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18 years of age;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Be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 Canadian citizen; and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Have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resided in Alberta for six months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immediately preceding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election day and your place of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residence must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be located in the area on election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day</a:t>
            </a:r>
            <a:endParaRPr lang="en-CA" altLang="en-US" sz="2400" dirty="0" smtClean="0">
              <a:solidFill>
                <a:schemeClr val="bg1"/>
              </a:solidFill>
              <a:latin typeface="Calibri" panose="020F0502020204030204" pitchFamily="34" charset="0"/>
              <a:sym typeface="Helvetica" panose="020B0604020202020204" pitchFamily="34" charset="0"/>
            </a:endParaRPr>
          </a:p>
        </p:txBody>
      </p:sp>
      <p:pic>
        <p:nvPicPr>
          <p:cNvPr id="32773" name="Picture 6" descr="18 birthday ca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11106"/>
            <a:ext cx="3152706" cy="21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8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Eligible voters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An elector is usually eligible to vote in the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jurisdiction or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ward/division in which they live or own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property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Voters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may vote only once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 in a single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municipality; if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 person has more than one property in Alberta,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they must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designate one place of residence for the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purpose of voting</a:t>
            </a:r>
          </a:p>
          <a:p>
            <a:pPr lvl="1" eaLnBrk="1" hangingPunct="1"/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The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exception being electors who own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both property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in a summer village and another municipality,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in which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case they are eligible to vote in both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locations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Some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municipalities compile a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list of electors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(also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known as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voters list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) with the names and addresses of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all eligible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electors, which is used at the voting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station</a:t>
            </a:r>
            <a:endParaRPr lang="en-CA" altLang="en-US" sz="2400" dirty="0" smtClean="0">
              <a:solidFill>
                <a:schemeClr val="bg1"/>
              </a:solidFill>
              <a:latin typeface="Calibri" panose="020F050202020403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1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13145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4000" dirty="0">
                <a:solidFill>
                  <a:schemeClr val="bg1"/>
                </a:solidFill>
              </a:rPr>
              <a:t>What do you need in order to vote?</a:t>
            </a:r>
          </a:p>
        </p:txBody>
      </p:sp>
    </p:spTree>
    <p:extLst>
      <p:ext uri="{BB962C8B-B14F-4D97-AF65-F5344CB8AC3E}">
        <p14:creationId xmlns:p14="http://schemas.microsoft.com/office/powerpoint/2010/main" val="276310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Voter identification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In order to vote, you must produce one piece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of authorized </a:t>
            </a:r>
            <a:r>
              <a:rPr lang="en-US" alt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identification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 that establishes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your name and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current residential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address</a:t>
            </a:r>
          </a:p>
          <a:p>
            <a:pPr lvl="1" eaLnBrk="1" hangingPunct="1">
              <a:defRPr/>
            </a:pP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example, a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drivers’ license </a:t>
            </a: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or utility bill would be acceptable,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while </a:t>
            </a: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passport would not</a:t>
            </a: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Your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municipality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will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have a list of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most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common types of identification required to vote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and the other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types of identification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that will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be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accepted</a:t>
            </a: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Electors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should check with the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municipal office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or on the municipal website to confirm the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options available </a:t>
            </a: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them</a:t>
            </a:r>
            <a:endParaRPr lang="en-CA" alt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582" y="4267200"/>
            <a:ext cx="3713018" cy="23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Voting Methods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392613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Each municipality in Alberta runs their own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elections and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determines which voting methods are available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electors</a:t>
            </a:r>
          </a:p>
          <a:p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Electronic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voting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(e-voting) is a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term that can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be applied to various technologies using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electronic means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to help in the process of casting or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counting ballots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, such as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tabulators</a:t>
            </a:r>
            <a:endParaRPr lang="en-US" altLang="en-US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The Student Vote election will use traditional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paper ballots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with manual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counting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572000"/>
            <a:ext cx="3603575" cy="203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Can you explain how the voting process works for local elections? 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3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41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do I mark my ballot?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165225"/>
            <a:ext cx="8229600" cy="439737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Voting is done by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secret ballot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. No one except the voter knows the choice that was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made</a:t>
            </a: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 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ballot</a:t>
            </a:r>
            <a:r>
              <a:rPr lang="en-CA" altLang="en-US" sz="2400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 </a:t>
            </a:r>
            <a:r>
              <a:rPr lang="en-CA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lists the names of the candidates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running for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each position </a:t>
            </a: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in your local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elections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The voter must clearly mark the ballot for one candidate for it to be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accepted </a:t>
            </a:r>
            <a:r>
              <a:rPr lang="en-US" altLang="en-US" sz="2400" dirty="0" smtClean="0">
                <a:solidFill>
                  <a:srgbClr val="FFFFFF"/>
                </a:solidFill>
                <a:latin typeface="Calibri" panose="020F0502020204030204" pitchFamily="34" charset="0"/>
                <a:sym typeface="Helvetica" panose="020B0604020202020204" pitchFamily="34" charset="0"/>
              </a:rPr>
              <a:t>(e.g., checkmark, X, shading in)</a:t>
            </a:r>
          </a:p>
        </p:txBody>
      </p:sp>
      <p:pic>
        <p:nvPicPr>
          <p:cNvPr id="43013" name="Picture 6" descr="http://www.cbc.ca/polopoly_fs/1.1486636.1381571454!/httpImage/image.jpg_gen/derivatives/16x9_620/li-v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4572000" cy="257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3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Why is it important that we vote by secret ballot?</a:t>
            </a:r>
          </a:p>
          <a:p>
            <a:pPr algn="ctr">
              <a:buNone/>
              <a:defRPr/>
            </a:pPr>
            <a:endParaRPr lang="en-CA" sz="39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  <a:defRPr/>
            </a:pPr>
            <a:r>
              <a:rPr lang="en-CA" sz="39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 could the consequences be if elections were held publicly? </a:t>
            </a:r>
          </a:p>
        </p:txBody>
      </p:sp>
    </p:spTree>
    <p:extLst>
      <p:ext uri="{BB962C8B-B14F-4D97-AF65-F5344CB8AC3E}">
        <p14:creationId xmlns:p14="http://schemas.microsoft.com/office/powerpoint/2010/main" val="396891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  </a:t>
            </a:r>
            <a:r>
              <a:rPr lang="en-CA" sz="3900" dirty="0" smtClean="0">
                <a:solidFill>
                  <a:schemeClr val="bg1"/>
                </a:solidFill>
              </a:rPr>
              <a:t> </a:t>
            </a:r>
            <a:r>
              <a:rPr lang="en-CA" sz="3900" dirty="0">
                <a:solidFill>
                  <a:schemeClr val="bg1"/>
                </a:solidFill>
              </a:rPr>
              <a:t>Why do you think it is important to </a:t>
            </a:r>
            <a:r>
              <a:rPr lang="en-CA" sz="3900" b="1" dirty="0" smtClean="0">
                <a:solidFill>
                  <a:srgbClr val="FFC000"/>
                </a:solidFill>
              </a:rPr>
              <a:t>VOTE</a:t>
            </a:r>
            <a:r>
              <a:rPr lang="en-CA" sz="3900" dirty="0" smtClean="0">
                <a:solidFill>
                  <a:schemeClr val="bg1"/>
                </a:solidFill>
              </a:rPr>
              <a:t>?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731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Local Elections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077200" cy="5235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Depending on where you live, you may be able to vote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 three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positions: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Mayor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or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reeve </a:t>
            </a:r>
          </a:p>
          <a:p>
            <a:pPr lvl="1"/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As long as this position is electable in your municipality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8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ouncillor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or alderman </a:t>
            </a:r>
            <a:endParaRPr lang="en-US" altLang="en-US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or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several, depending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on your council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structure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chool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board </a:t>
            </a:r>
            <a:r>
              <a:rPr lang="en-US" alt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trustee</a:t>
            </a:r>
          </a:p>
          <a:p>
            <a:pPr lvl="1"/>
            <a:r>
              <a:rPr lang="en-CA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Public, separate or Francophone regional school authority</a:t>
            </a:r>
          </a:p>
        </p:txBody>
      </p:sp>
    </p:spTree>
    <p:extLst>
      <p:ext uri="{BB962C8B-B14F-4D97-AF65-F5344CB8AC3E}">
        <p14:creationId xmlns:p14="http://schemas.microsoft.com/office/powerpoint/2010/main" val="76251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does the voting process work?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077200" cy="5235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The voting process at a </a:t>
            </a:r>
            <a:r>
              <a:rPr lang="en-US" alt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voting </a:t>
            </a:r>
            <a:r>
              <a:rPr lang="en-US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station </a:t>
            </a:r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works as follows:</a:t>
            </a:r>
          </a:p>
          <a:p>
            <a:pPr>
              <a:buFontTx/>
              <a:buAutoNum type="arabicPeriod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Once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you confirm your eligibility, you are given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ballot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Tx/>
              <a:buAutoNum type="arabicPeriod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go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behind a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voting screen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and mark your ballot;</a:t>
            </a:r>
          </a:p>
          <a:p>
            <a:pPr>
              <a:buFontTx/>
              <a:buAutoNum type="arabicPeriod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Then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re-fold your ballot and hand it back to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ballot clerk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for verification; and</a:t>
            </a:r>
          </a:p>
          <a:p>
            <a:pPr>
              <a:buFontTx/>
              <a:buAutoNum type="arabicPeriod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After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it has been verified, your ballot is placed in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ballot </a:t>
            </a:r>
            <a:r>
              <a:rPr lang="en-US" altLang="en-US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box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n-CA" alt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0"/>
          <a:stretch>
            <a:fillRect/>
          </a:stretch>
        </p:blipFill>
        <p:spPr bwMode="auto">
          <a:xfrm>
            <a:off x="1828800" y="4612876"/>
            <a:ext cx="3808368" cy="17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1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Rejected, Spoiled and Declined Ballots</a:t>
            </a:r>
            <a:endParaRPr lang="en-US" alt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86338"/>
          </a:xfrm>
        </p:spPr>
        <p:txBody>
          <a:bodyPr/>
          <a:lstStyle/>
          <a:p>
            <a:pPr eaLnBrk="1" hangingPunct="1"/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1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rejected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vote is not counted because it was not properly marked. This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can include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selecting more than the allowed number of candidates, or if the voters’ intention is unclear.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ne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race or section may be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declared valid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and another may be deemed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rejected</a:t>
            </a:r>
          </a:p>
          <a:p>
            <a:pPr eaLnBrk="1" hangingPunct="1"/>
            <a:endParaRPr lang="en-US" altLang="en-US" sz="1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2100" b="1" dirty="0">
                <a:solidFill>
                  <a:srgbClr val="FFC000"/>
                </a:solidFill>
                <a:latin typeface="Calibri" panose="020F0502020204030204" pitchFamily="34" charset="0"/>
              </a:rPr>
              <a:t>spoiled ballot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is a ballot that is torn or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marked mistakenly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and exchanged for a new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ballot. It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kept separate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and not placed in the ballot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box</a:t>
            </a:r>
          </a:p>
          <a:p>
            <a:pPr eaLnBrk="1" hangingPunct="1"/>
            <a:endParaRPr lang="en-US" altLang="en-US" sz="1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an elector returns a ballot and states that they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are declining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to vote, the elector is not entitled to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another ballot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, and the </a:t>
            </a:r>
            <a:r>
              <a:rPr lang="en-US" altLang="en-US" sz="2100" b="1" dirty="0">
                <a:solidFill>
                  <a:srgbClr val="FFC000"/>
                </a:solidFill>
                <a:latin typeface="Calibri" panose="020F0502020204030204" pitchFamily="34" charset="0"/>
              </a:rPr>
              <a:t>declined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 ballot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deposited in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ballot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box. The declined ballot will eventually be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counted as </a:t>
            </a:r>
            <a:r>
              <a:rPr lang="en-US" altLang="en-US" sz="2100" dirty="0">
                <a:solidFill>
                  <a:srgbClr val="FFFFFF"/>
                </a:solidFill>
                <a:latin typeface="Calibri" panose="020F0502020204030204" pitchFamily="34" charset="0"/>
              </a:rPr>
              <a:t>a rejected </a:t>
            </a:r>
            <a:r>
              <a:rPr lang="en-US" altLang="en-US" sz="21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ballot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Why might someone choose to decline their ballot? 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58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anose="020F0502020204030204" pitchFamily="34" charset="0"/>
              </a:rPr>
              <a:t>What is advance voting?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eaLnBrk="1" hangingPunct="1"/>
            <a:r>
              <a:rPr lang="en-CA" alt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Electors who are away, busy or unable to vote on election day have the option of </a:t>
            </a:r>
            <a:r>
              <a:rPr lang="en-CA" alt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advance voting</a:t>
            </a:r>
            <a:endParaRPr lang="en-CA" altLang="en-US" sz="28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CA" alt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Advance voting is held prior to election day</a:t>
            </a:r>
          </a:p>
          <a:p>
            <a:pPr eaLnBrk="1" hangingPunct="1"/>
            <a:r>
              <a:rPr lang="en-CA" alt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Dates and times are set by  each municipality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014" r="24648"/>
          <a:stretch/>
        </p:blipFill>
        <p:spPr>
          <a:xfrm>
            <a:off x="152400" y="1447800"/>
            <a:ext cx="4266973" cy="42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3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Are you ready to vote? What else can you do to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prepare for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Student Vote Day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pPr eaLnBrk="1" hangingPunct="1"/>
            <a:endParaRPr lang="en-CA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0" eaLnBrk="1" hangingPunct="1"/>
            <a:r>
              <a:rPr lang="en-CA" altLang="en-US" sz="2800" dirty="0" smtClean="0">
                <a:solidFill>
                  <a:schemeClr val="bg1"/>
                </a:solidFill>
                <a:latin typeface="Calibri" pitchFamily="34" charset="0"/>
              </a:rPr>
              <a:t>How can you encourage eligible voters to cast their own ballots?</a:t>
            </a:r>
          </a:p>
          <a:p>
            <a:pPr lvl="0" eaLnBrk="1" hangingPunct="1"/>
            <a:endParaRPr lang="en-CA" alt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0" eaLnBrk="1" hangingPunct="1"/>
            <a:r>
              <a:rPr lang="en-CA" altLang="en-US" sz="2800" dirty="0">
                <a:solidFill>
                  <a:schemeClr val="bg1"/>
                </a:solidFill>
                <a:latin typeface="Calibri" pitchFamily="34" charset="0"/>
              </a:rPr>
              <a:t>Will you vote in the future when you turn eighteen?</a:t>
            </a:r>
          </a:p>
          <a:p>
            <a:pPr marL="0" lvl="0" indent="0" eaLnBrk="1" hangingPunct="1">
              <a:buNone/>
            </a:pPr>
            <a:endParaRPr lang="en-CA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Debrief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81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+mj-ea"/>
                <a:cs typeface="+mj-cs"/>
              </a:rPr>
              <a:t>The Right to Vote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50828"/>
            <a:ext cx="8229600" cy="506675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The right to vote in Canada has not always been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universal</a:t>
            </a:r>
            <a:endParaRPr lang="en-US" altLang="en-US" sz="2400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It has been withheld from many groups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throughout Canada’s history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based on gender, race, religion and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occupation </a:t>
            </a:r>
          </a:p>
          <a:p>
            <a:pPr eaLnBrk="1" hangingPunct="1"/>
            <a:endParaRPr lang="en-US" altLang="en-US" sz="24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Universal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suffrage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is the extension of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the right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to vote to all adult citizens, including the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removal of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property ownership requirements and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restrictions against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women, Indigenous peoples, ethnic and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religious minorities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724400"/>
            <a:ext cx="2680788" cy="17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  </a:t>
            </a:r>
            <a:r>
              <a:rPr lang="en-CA" sz="3900" dirty="0" smtClean="0">
                <a:solidFill>
                  <a:schemeClr val="bg1"/>
                </a:solidFill>
              </a:rPr>
              <a:t> Can you name any groups who were initially denied the right to vote?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91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+mj-ea"/>
                <a:cs typeface="+mj-cs"/>
              </a:rPr>
              <a:t>Women’s Suffrage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50828"/>
            <a:ext cx="5715000" cy="5066755"/>
          </a:xfrm>
        </p:spPr>
        <p:txBody>
          <a:bodyPr/>
          <a:lstStyle/>
          <a:p>
            <a:pPr eaLnBrk="1" hangingPunct="1"/>
            <a:r>
              <a:rPr lang="en-CA" altLang="en-US" sz="2400" dirty="0" smtClean="0">
                <a:solidFill>
                  <a:srgbClr val="FFFFFF"/>
                </a:solidFill>
                <a:latin typeface="Calibri" pitchFamily="34" charset="0"/>
              </a:rPr>
              <a:t>Initially</a:t>
            </a:r>
            <a:r>
              <a:rPr lang="en-CA" altLang="en-US" sz="2400" dirty="0">
                <a:solidFill>
                  <a:srgbClr val="FFFFFF"/>
                </a:solidFill>
                <a:latin typeface="Calibri" pitchFamily="34" charset="0"/>
              </a:rPr>
              <a:t>, only men who owned property could </a:t>
            </a:r>
            <a:r>
              <a:rPr lang="en-CA" altLang="en-US" sz="2400" dirty="0" smtClean="0">
                <a:solidFill>
                  <a:srgbClr val="FFFFFF"/>
                </a:solidFill>
                <a:latin typeface="Calibri" pitchFamily="34" charset="0"/>
              </a:rPr>
              <a:t>vote</a:t>
            </a:r>
            <a:r>
              <a:rPr lang="en-CA" altLang="en-US" sz="24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CA" altLang="en-US" sz="2400" dirty="0" smtClean="0">
                <a:solidFill>
                  <a:srgbClr val="FFFFFF"/>
                </a:solidFill>
                <a:latin typeface="Calibri" pitchFamily="34" charset="0"/>
              </a:rPr>
              <a:t>in Canada</a:t>
            </a:r>
          </a:p>
          <a:p>
            <a:pPr eaLnBrk="1" hangingPunct="1"/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Women</a:t>
            </a:r>
            <a:r>
              <a:rPr lang="en-CA" altLang="en-US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CA" altLang="en-US" sz="2400" dirty="0" smtClean="0">
                <a:solidFill>
                  <a:srgbClr val="FFFFFF"/>
                </a:solidFill>
                <a:latin typeface="Calibri" pitchFamily="34" charset="0"/>
              </a:rPr>
              <a:t>in </a:t>
            </a:r>
            <a:r>
              <a:rPr lang="en-CA" altLang="en-US" sz="2400" dirty="0">
                <a:solidFill>
                  <a:srgbClr val="FFFFFF"/>
                </a:solidFill>
                <a:latin typeface="Calibri" pitchFamily="34" charset="0"/>
              </a:rPr>
              <a:t>Canada eventually gained the right to vote </a:t>
            </a:r>
            <a:r>
              <a:rPr lang="en-CA" altLang="en-US" sz="2400" dirty="0" smtClean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suffrage</a:t>
            </a:r>
            <a:r>
              <a:rPr lang="en-CA" altLang="en-US" sz="2400" dirty="0" smtClean="0">
                <a:solidFill>
                  <a:srgbClr val="FFFFFF"/>
                </a:solidFill>
                <a:latin typeface="Calibri" pitchFamily="34" charset="0"/>
              </a:rPr>
              <a:t>) following years </a:t>
            </a:r>
            <a:r>
              <a:rPr lang="en-CA" altLang="en-US" sz="2400" dirty="0">
                <a:solidFill>
                  <a:srgbClr val="FFFFFF"/>
                </a:solidFill>
                <a:latin typeface="Calibri" pitchFamily="34" charset="0"/>
              </a:rPr>
              <a:t>of persistent </a:t>
            </a:r>
            <a:r>
              <a:rPr lang="en-CA" altLang="en-US" sz="2400" dirty="0" smtClean="0">
                <a:solidFill>
                  <a:srgbClr val="FFFFFF"/>
                </a:solidFill>
                <a:latin typeface="Calibri" pitchFamily="34" charset="0"/>
              </a:rPr>
              <a:t>protest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Alberta women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received the right to vote and run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for office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provincially in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1916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In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1917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, voting rights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were extended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to women in Canada for federal elections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with some restrictions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Canadian women gained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the right to run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for federal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office in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1919</a:t>
            </a:r>
            <a:endParaRPr lang="en-US" altLang="en-US" sz="24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121" y="3733800"/>
            <a:ext cx="2069738" cy="2069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121" y="1294702"/>
            <a:ext cx="2057401" cy="23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+mj-ea"/>
                <a:cs typeface="+mj-cs"/>
              </a:rPr>
              <a:t>Universal Suffrage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Men and women of several ethnic and racial 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minorities, such 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as Canadians of Chinese and Japanese 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origin and Indigenous peoples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, were still </a:t>
            </a:r>
            <a:r>
              <a:rPr lang="en-CA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disenfranchised</a:t>
            </a:r>
            <a:r>
              <a:rPr lang="en-CA" sz="2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 several 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decades after women achieved the right 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vote</a:t>
            </a:r>
            <a:endParaRPr lang="en-US" alt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The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last of the limitations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for various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ethnic</a:t>
            </a:r>
            <a:r>
              <a:rPr lang="en-US" altLang="en-US" sz="2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and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religious                                                        groups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 were not removed until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1960                                                              </a:t>
            </a:r>
            <a:endParaRPr lang="en-US" altLang="en-US" sz="2400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Universal suffrage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 is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the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extension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of the right to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vote                                       to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all adult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citizens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221" name="Picture 7" descr="chap3_img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43400"/>
            <a:ext cx="245051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Are there any groups today who still feel it is necessary to protest for equal treatment? </a:t>
            </a:r>
          </a:p>
          <a:p>
            <a:pPr algn="ctr"/>
            <a:endParaRPr lang="en-CA" sz="28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CA" sz="2800" dirty="0" smtClean="0">
                <a:solidFill>
                  <a:srgbClr val="FFFFFF"/>
                </a:solidFill>
                <a:latin typeface="Calibri"/>
                <a:cs typeface="Calibri"/>
              </a:rPr>
              <a:t>Who are they? Do you think protesting is effective?</a:t>
            </a:r>
            <a:endParaRPr lang="en-US" sz="2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05200"/>
            <a:ext cx="5170634" cy="29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2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+mj-ea"/>
                <a:cs typeface="+mj-cs"/>
              </a:rPr>
              <a:t>Electoral Participation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Despite moving beyond these injustices,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electoral participation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has been on the decline in Canada over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past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several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decades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particular, low voter turnout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is usually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disproportionately concentrated among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young Canadians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966" t="32651"/>
          <a:stretch/>
        </p:blipFill>
        <p:spPr>
          <a:xfrm>
            <a:off x="2209800" y="3585136"/>
            <a:ext cx="5410200" cy="35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364183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en-CA" sz="2400" dirty="0" smtClean="0"/>
          </a:p>
          <a:p>
            <a:pPr>
              <a:buNone/>
              <a:defRPr/>
            </a:pPr>
            <a:endParaRPr lang="en-CA" sz="2400" dirty="0" smtClean="0"/>
          </a:p>
          <a:p>
            <a:pPr algn="ctr">
              <a:buNone/>
              <a:defRPr/>
            </a:pPr>
            <a:r>
              <a:rPr lang="en-CA" sz="4000" dirty="0" smtClean="0">
                <a:solidFill>
                  <a:schemeClr val="bg1"/>
                </a:solidFill>
              </a:rPr>
              <a:t>  </a:t>
            </a:r>
            <a:r>
              <a:rPr lang="en-CA" sz="3900" dirty="0" smtClean="0">
                <a:solidFill>
                  <a:schemeClr val="bg1"/>
                </a:solidFill>
              </a:rPr>
              <a:t> Why you do you think voter turnout is lower among young Canadians?</a:t>
            </a:r>
            <a:endParaRPr lang="en-US" sz="3900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8457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1152</Words>
  <Application>Microsoft Macintosh PowerPoint</Application>
  <PresentationFormat>On-screen Show (4:3)</PresentationFormat>
  <Paragraphs>126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Default Design</vt:lpstr>
      <vt:lpstr>4_Default Design</vt:lpstr>
      <vt:lpstr>1_Default Design</vt:lpstr>
      <vt:lpstr>Office Theme</vt:lpstr>
      <vt:lpstr>2_Default Design</vt:lpstr>
      <vt:lpstr>3_Default Design</vt:lpstr>
      <vt:lpstr>5_Default Design</vt:lpstr>
      <vt:lpstr>Slide Deck 6:  The Voting Process</vt:lpstr>
      <vt:lpstr>PowerPoint Presentation</vt:lpstr>
      <vt:lpstr>The Right to Vote</vt:lpstr>
      <vt:lpstr>PowerPoint Presentation</vt:lpstr>
      <vt:lpstr>Women’s Suffrage</vt:lpstr>
      <vt:lpstr>Universal Suffrage</vt:lpstr>
      <vt:lpstr>PowerPoint Presentation</vt:lpstr>
      <vt:lpstr>Electoral Participation</vt:lpstr>
      <vt:lpstr>PowerPoint Presentation</vt:lpstr>
      <vt:lpstr>PowerPoint Presentation</vt:lpstr>
      <vt:lpstr>PowerPoint Presentation</vt:lpstr>
      <vt:lpstr>Voter eligibility</vt:lpstr>
      <vt:lpstr>Eligible voters</vt:lpstr>
      <vt:lpstr>PowerPoint Presentation</vt:lpstr>
      <vt:lpstr>Voter identification</vt:lpstr>
      <vt:lpstr>Voting Methods</vt:lpstr>
      <vt:lpstr>PowerPoint Presentation</vt:lpstr>
      <vt:lpstr>How do I mark my ballot?</vt:lpstr>
      <vt:lpstr>PowerPoint Presentation</vt:lpstr>
      <vt:lpstr>Local Elections</vt:lpstr>
      <vt:lpstr>How does the voting process work?</vt:lpstr>
      <vt:lpstr>Rejected, Spoiled and Declined Ballots</vt:lpstr>
      <vt:lpstr>PowerPoint Presentation</vt:lpstr>
      <vt:lpstr>What is advance voting?</vt:lpstr>
      <vt:lpstr>Debrief</vt:lpstr>
    </vt:vector>
  </TitlesOfParts>
  <Company>DESYSTEMS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CBE CBE</cp:lastModifiedBy>
  <cp:revision>139</cp:revision>
  <dcterms:created xsi:type="dcterms:W3CDTF">2013-04-10T19:19:19Z</dcterms:created>
  <dcterms:modified xsi:type="dcterms:W3CDTF">2017-10-02T00:13:13Z</dcterms:modified>
</cp:coreProperties>
</file>