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4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7921DEE7-D309-40B3-B936-E598B2581E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AA8D551C-E539-4B1D-B6F6-AD0CC027B9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23B3A201-2A83-479F-9B93-FE5FD8DD7966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4E82DE1E-9AC1-4AAE-999E-57D63F87D08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820BF398-201D-4991-984E-8451951ED34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41FC661F-D25D-4526-9634-D06B95E950E4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D8520F-C9EE-4D1B-BF54-FC5842EE7696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BFA7-225F-4222-B2FA-8470D02D2733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E712008F-0503-4423-8CB8-6E2B40EB7B7A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61F9365-2816-4AFA-97F5-B7A9EF2A75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B7F8B7-C5BC-4E3A-9E4E-E8E9FA526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0EDC3-8CA4-4C53-847B-77803DD1D9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D8926-AB31-46B6-B50A-88A82D0A8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EBC4DFD-54FE-44D2-8D08-2F4A22A981DB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3C2638-35A3-4E7B-A80A-EF22413F935C}"/>
              </a:ext>
            </a:extLst>
          </p:cNvPr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E8A933-E333-4964-AD86-25E3F434EB36}"/>
              </a:ext>
            </a:extLst>
          </p:cNvPr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21">
            <a:extLst>
              <a:ext uri="{FF2B5EF4-FFF2-40B4-BE49-F238E27FC236}">
                <a16:creationId xmlns:a16="http://schemas.microsoft.com/office/drawing/2014/main" id="{EA219074-60D4-4283-8381-BFA81AF4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25A32-0D01-4BD8-8DF8-FC65DCAED477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704F199-7E8D-4314-AC10-0712CDCDA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87DDB7-BB8D-4A66-99AF-32419559550B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8" name="Footer Placeholder 23">
            <a:extLst>
              <a:ext uri="{FF2B5EF4-FFF2-40B4-BE49-F238E27FC236}">
                <a16:creationId xmlns:a16="http://schemas.microsoft.com/office/drawing/2014/main" id="{1F332C86-42FE-4530-BEBD-E545CFFD63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589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8B2B83-BDD2-4E67-9480-779D91AD04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76AB72-1464-4FFF-8DEF-2A010579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4AD6-BFAC-41D4-9134-9A6514B2ADC0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D9ABE3-3A98-4365-B178-A831B46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69E444-CCCA-46CA-B93B-B6C9E6C4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1549-A7FE-4109-BCC1-823A35BEA68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2219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026A89-EF7E-4095-92BD-A7F5E2F278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625FC3-5F29-44EF-8DCB-E1EC3C85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87E-536E-4F94-88EB-B19754944C4E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4552C3-2C0A-48DE-8A3C-311EECDC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D0DD3B-5CAC-4C4D-9F35-B5630F59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8788B-C1AA-47F2-8CF3-23EEF5741D8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6489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9D7F6C-5079-4FC4-8408-87B81A6C41B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A4AD248C-5D8B-4B48-AEF6-04CC3396EC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1C9F-EC25-44EC-85B7-808A441C2A0E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B6A78360-9AAB-462D-9F7B-00F8F43ED2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B33C6C39-3160-4C94-B877-F3D82AF75E15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51B259D4-0952-498E-AE32-6389A9847E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02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9A03B9-40F8-42E4-9734-2239EB3D274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B090C3-8D76-4FD4-AE83-F17B77A6865C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8675EE-6A59-4834-B98B-42373FA893EA}"/>
              </a:ext>
            </a:extLst>
          </p:cNvPr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5">
            <a:extLst>
              <a:ext uri="{FF2B5EF4-FFF2-40B4-BE49-F238E27FC236}">
                <a16:creationId xmlns:a16="http://schemas.microsoft.com/office/drawing/2014/main" id="{20E7F923-CB25-4529-BDD9-B2ABFBD6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0616-3F74-465E-B2EA-AEDE33BA3F9A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id="{C0A8901A-C03D-4DF7-9F33-9D5C27EE2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B5E658-E146-4BF1-9943-65CA3F7A23BB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539ED3CB-43BE-4E5F-BAD0-E327E109B8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93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FA9456-77BA-4B72-B635-B9F8398F09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2A7C8E56-CB6F-4A7F-A7E4-B73E0D5434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2224-8CB2-4A32-A59F-D4C5207C0CE9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0AD4E389-4FB2-43A1-8393-38CB6AA648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325C6B-8C2A-4FAC-AAEC-D2ED9CE1D9E7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8" name="Footer Placeholder 25">
            <a:extLst>
              <a:ext uri="{FF2B5EF4-FFF2-40B4-BE49-F238E27FC236}">
                <a16:creationId xmlns:a16="http://schemas.microsoft.com/office/drawing/2014/main" id="{D2A8888B-6250-4B65-AF10-DCC9A2D5FB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15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493055-EC9E-4A6B-AEFF-F1BEAE2B7CC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19">
            <a:extLst>
              <a:ext uri="{FF2B5EF4-FFF2-40B4-BE49-F238E27FC236}">
                <a16:creationId xmlns:a16="http://schemas.microsoft.com/office/drawing/2014/main" id="{CA4CF30E-525B-481A-8FAD-5FA930E20E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BBFF-9649-426D-A972-B90BF91FB860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59AC495A-D257-488A-8C00-D616358F641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7167784-13C1-46BF-8035-BB5A78D46FF9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10" name="Footer Placeholder 28">
            <a:extLst>
              <a:ext uri="{FF2B5EF4-FFF2-40B4-BE49-F238E27FC236}">
                <a16:creationId xmlns:a16="http://schemas.microsoft.com/office/drawing/2014/main" id="{E9887DD2-E4C4-4E01-815E-4C99BA1D4A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35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287DF2-317B-40E9-93C0-EC0CD52A76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A46C9077-0680-4C17-AC47-BB0EF929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FE70-43A1-4BE1-ADA4-A2BCA98F5FC8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5" name="Slide Number Placeholder 13">
            <a:extLst>
              <a:ext uri="{FF2B5EF4-FFF2-40B4-BE49-F238E27FC236}">
                <a16:creationId xmlns:a16="http://schemas.microsoft.com/office/drawing/2014/main" id="{F718296C-978D-4F64-AE7D-ADD3C92A9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5E399D-C03F-4A4F-886E-E33B90527DCD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6" name="Footer Placeholder 17">
            <a:extLst>
              <a:ext uri="{FF2B5EF4-FFF2-40B4-BE49-F238E27FC236}">
                <a16:creationId xmlns:a16="http://schemas.microsoft.com/office/drawing/2014/main" id="{7F95F000-E256-49FD-8523-AA084B7081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98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EB5E2B-EFC8-472D-B008-BF2201C9FE3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0BE64815-1AC1-4265-9340-0793FAC6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D4A7-086F-493F-A376-1D387ABD4601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90B73C86-DE43-41F5-A839-A3BBBFC55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F740CF-74AD-4B86-864A-93483BA07E48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36C159BF-EEA8-4572-9B1F-589108C337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04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47A46A-9877-4CB8-BE2A-C492D2AA60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EE22E-1C35-408F-BDD2-9FE85C4E0B88}"/>
              </a:ext>
            </a:extLst>
          </p:cNvPr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5ABC8C-E6E9-4EEF-824B-CC646B1FEDBB}"/>
              </a:ext>
            </a:extLst>
          </p:cNvPr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833C57AC-E50F-4923-BC6F-14CEFACBC3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9E75-5C59-4E4E-B652-6563DDFE6E57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DD4BC12-16F2-4CF3-B62B-E9A6082922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A433C9-5DD8-4F32-BE46-876D474EC840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10" name="Footer Placeholder 19">
            <a:extLst>
              <a:ext uri="{FF2B5EF4-FFF2-40B4-BE49-F238E27FC236}">
                <a16:creationId xmlns:a16="http://schemas.microsoft.com/office/drawing/2014/main" id="{18C95395-D2AB-4F1B-9959-C7DCF8ACB7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75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FC80D-75AC-4B3E-B4C6-E8C555F1E7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9FE14-B5E5-4929-AE05-9BDCB4302299}"/>
              </a:ext>
            </a:extLst>
          </p:cNvPr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02266E-166A-427A-84F2-B6E7C057DB48}"/>
              </a:ext>
            </a:extLst>
          </p:cNvPr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12">
            <a:extLst>
              <a:ext uri="{FF2B5EF4-FFF2-40B4-BE49-F238E27FC236}">
                <a16:creationId xmlns:a16="http://schemas.microsoft.com/office/drawing/2014/main" id="{A42503A3-B4CB-433E-A24C-64040BE455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D8FA-9A9A-40EE-9A7A-7A7378D71D05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9" name="Slide Number Placeholder 19">
            <a:extLst>
              <a:ext uri="{FF2B5EF4-FFF2-40B4-BE49-F238E27FC236}">
                <a16:creationId xmlns:a16="http://schemas.microsoft.com/office/drawing/2014/main" id="{6F53FFD8-E2A1-4DBD-9F59-ED1006E71D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3E30EC7-2D27-4B53-A7F0-16634DC70832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554DEAC6-0CC0-4C68-9278-25F27831C78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05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A10FAB-7A71-443E-8A42-586AA6AAD1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737AC-9AF5-4E97-A5DD-AB5BA6D1A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36B58-A6F3-42D3-843C-1518B40A0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9DFF27-E102-4F3C-8926-16EB5C24E018}" type="datetimeFigureOut">
              <a:rPr lang="en-CA"/>
              <a:pPr>
                <a:defRPr/>
              </a:pPr>
              <a:t>2017-12-18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A8A42-00EB-4324-BDDE-CD895F3EC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C214B-F8C9-40AE-A2B8-FE6BF86BB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D6A0FBB2-009A-433B-B409-ED3806FF82F8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Tunga" pitchFamily="2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panose="020B0604020202020204" pitchFamily="34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Ct1BwWE2g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r2G1BbiDil0&amp;feature=fv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youtube.com/watch?v=ck76yL_s30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AE0C65-985B-4BED-9BE3-ADA204E4B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5" y="2895600"/>
            <a:ext cx="4572000" cy="1368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CA" dirty="0"/>
              <a:t>Topic 8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CA" dirty="0"/>
              <a:t>Space Exploration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E98663C8-78E2-467C-9E3F-22A9F3EC9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2513"/>
            <a:ext cx="67691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4800" dirty="0">
                <a:solidFill>
                  <a:srgbClr val="AFABA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People in Space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29724F-2F16-452A-9039-095C3D388D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CA" sz="2800" b="1" i="1" u="sng">
                <a:latin typeface="Times New Roman" pitchFamily="18" charset="0"/>
                <a:cs typeface="Times New Roman" pitchFamily="18" charset="0"/>
              </a:rPr>
              <a:t>The Moon Landing:</a:t>
            </a:r>
            <a:endParaRPr lang="en-CA"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In 1969 Apollo 11 carried the first humans to the surface of the moon</a:t>
            </a: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Neil Armstrong was the first to step onto the moon’s surface, followed by Edwin Aldrin while Michael Collins manned the command module in lunar orbit.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8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D150E746-F012-45F1-8139-07816EC9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Apollo Program</a:t>
            </a:r>
          </a:p>
        </p:txBody>
      </p:sp>
      <p:pic>
        <p:nvPicPr>
          <p:cNvPr id="22532" name="Picture 2" descr="http://nssdc.gsfc.nasa.gov/planetary/lunar/images/a11crew.jpg">
            <a:extLst>
              <a:ext uri="{FF2B5EF4-FFF2-40B4-BE49-F238E27FC236}">
                <a16:creationId xmlns:a16="http://schemas.microsoft.com/office/drawing/2014/main" id="{9617DB7F-CDC8-4E3E-952D-CEA4FFDE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561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://1.bp.blogspot.com/_0b7FYyknq-Y/SmUo6E5JUDI/AAAAAAAAAkc/thaANz72qS8/s400/apollo11_07l.jpg">
            <a:extLst>
              <a:ext uri="{FF2B5EF4-FFF2-40B4-BE49-F238E27FC236}">
                <a16:creationId xmlns:a16="http://schemas.microsoft.com/office/drawing/2014/main" id="{2B436A93-BA15-4AAB-A366-8B1791F8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556125"/>
            <a:ext cx="23050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ttp://starchild.gsfc.nasa.gov/Images/StarChild/space_level2/apollo11_lem_big.gif">
            <a:extLst>
              <a:ext uri="{FF2B5EF4-FFF2-40B4-BE49-F238E27FC236}">
                <a16:creationId xmlns:a16="http://schemas.microsoft.com/office/drawing/2014/main" id="{9263DDC5-E68D-41B4-B943-8280CAE5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40250"/>
            <a:ext cx="19129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C644A7-7697-4EEF-A6F8-4DAEB7336F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CA" sz="2800" b="1" i="1" u="sng">
                <a:latin typeface="Times New Roman" pitchFamily="18" charset="0"/>
                <a:cs typeface="Times New Roman" pitchFamily="18" charset="0"/>
              </a:rPr>
              <a:t>The Moon Landing cont’d:</a:t>
            </a:r>
            <a:endParaRPr lang="en-CA"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As Neil Armstrong stepped onto the moon he said some of the most famous words of all time: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“That’s one small step for man, one giant leap for mankind”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80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CA" sz="2800">
                <a:hlinkClick r:id="rId2"/>
              </a:rPr>
              <a:t> Neil Armstrong One Small Step</a:t>
            </a:r>
            <a:endParaRPr lang="en-CA" sz="28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7E9D758D-7DF3-4A2A-BD94-9FDDC054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Apollo Program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722417-1D89-492D-85E5-A584631341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3097212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As the cold war came to an end in the 1970s the United States and the Soviet Union decided to join forces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The project they designed was called the Apollo/Soyuz test project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2800" dirty="0">
                <a:latin typeface="Times New Roman" pitchFamily="18" charset="0"/>
                <a:cs typeface="Times New Roman" pitchFamily="18" charset="0"/>
              </a:rPr>
              <a:t>The goal was to create an international space station that could be used as a docking station in space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it-IT" sz="2800" dirty="0">
                <a:latin typeface="Times New Roman" pitchFamily="18" charset="0"/>
                <a:cs typeface="Times New Roman" pitchFamily="18" charset="0"/>
                <a:hlinkClick r:id="rId2"/>
              </a:rPr>
              <a:t>Classic NASA Film - Apollo </a:t>
            </a:r>
            <a:r>
              <a:rPr lang="it-IT" sz="2800" dirty="0" err="1">
                <a:latin typeface="Times New Roman" pitchFamily="18" charset="0"/>
                <a:cs typeface="Times New Roman" pitchFamily="18" charset="0"/>
                <a:hlinkClick r:id="rId2"/>
              </a:rPr>
              <a:t>Soyuz</a:t>
            </a:r>
            <a:r>
              <a:rPr lang="it-IT" sz="2800" dirty="0">
                <a:latin typeface="Times New Roman" pitchFamily="18" charset="0"/>
                <a:cs typeface="Times New Roman" pitchFamily="18" charset="0"/>
                <a:hlinkClick r:id="rId2"/>
              </a:rPr>
              <a:t> - #2</a:t>
            </a:r>
            <a:endParaRPr lang="en-C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CA" sz="2800" dirty="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BA576216-B76F-4C9C-AEED-A6205026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Meeting in Space</a:t>
            </a:r>
          </a:p>
        </p:txBody>
      </p:sp>
      <p:pic>
        <p:nvPicPr>
          <p:cNvPr id="24580" name="Picture 2" descr="http://www.thisdaytrivia.com/content/Apollo_Soyuz.jpg">
            <a:extLst>
              <a:ext uri="{FF2B5EF4-FFF2-40B4-BE49-F238E27FC236}">
                <a16:creationId xmlns:a16="http://schemas.microsoft.com/office/drawing/2014/main" id="{8A3C26A2-F856-41CD-8F24-C2CB3A10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7725"/>
            <a:ext cx="503396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upload.wikimedia.org/wikipedia/commons/thumb/e/e4/Apollo-Soyuz_Test_Project_patch.svg/677px-Apollo-Soyuz_Test_Project_patch.svg.png">
            <a:extLst>
              <a:ext uri="{FF2B5EF4-FFF2-40B4-BE49-F238E27FC236}">
                <a16:creationId xmlns:a16="http://schemas.microsoft.com/office/drawing/2014/main" id="{56BC6BAF-6C66-4D49-94DF-AE829EC7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2963"/>
            <a:ext cx="2430463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ACEBF-1E55-4D81-B8C0-EDC754B59B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In order for astronauts and cosmonauts to be able to survive in space stations certain factors needed to be considered</a:t>
            </a: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The most important factor is breathing</a:t>
            </a: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As humans breath they take in oxygen and then release carbon dioxide and water vapour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8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97B081C5-8C70-4FF7-9E85-45FD1F29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Life-Support Compatibility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0D40B7-51E3-40F8-89FC-6C47E84E5E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As the oxygen depleted it need to be regenerated while the excess carbon dioxide and water vapour needed to be disposed of</a:t>
            </a: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The Americans and Soviet Union both disposed of carbon dioxide and water vapour using the same chemical reactions, however, oxygen production differed with each team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8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318AE444-5FA3-42AB-955F-A218BD10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Life-Support Compatibility </a:t>
            </a:r>
            <a:endParaRPr lang="en-CA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9B922B3-EDCD-40E4-9F5F-5D22DF0C423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250825" y="1268413"/>
          <a:ext cx="8642349" cy="519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1" dirty="0">
                          <a:effectLst/>
                          <a:latin typeface="Times New Roman"/>
                          <a:ea typeface="Times New Roman"/>
                        </a:rPr>
                        <a:t>Soviet System</a:t>
                      </a:r>
                      <a:endParaRPr lang="en-C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1">
                          <a:effectLst/>
                          <a:latin typeface="Times New Roman"/>
                          <a:ea typeface="Times New Roman"/>
                        </a:rPr>
                        <a:t>American System</a:t>
                      </a:r>
                      <a:endParaRPr lang="en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1">
                          <a:effectLst/>
                          <a:latin typeface="Times New Roman"/>
                          <a:ea typeface="Times New Roman"/>
                        </a:rPr>
                        <a:t>Cabin Atmosphere</a:t>
                      </a:r>
                      <a:endParaRPr lang="en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</a:rPr>
                        <a:t>80% nitrogen, 20% oxygen at normal air pressure</a:t>
                      </a: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</a:rPr>
                        <a:t>100% oxygen at about one-third air pressure</a:t>
                      </a: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4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1">
                          <a:effectLst/>
                          <a:latin typeface="Times New Roman"/>
                          <a:ea typeface="Times New Roman"/>
                        </a:rPr>
                        <a:t>Advantages</a:t>
                      </a:r>
                      <a:endParaRPr lang="en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</a:rPr>
                        <a:t>Simplicity and minimal danger from fire</a:t>
                      </a: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</a:rPr>
                        <a:t>A switch from cabin to suit system oxygen would not subject the crew to decompression problems</a:t>
                      </a: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1">
                          <a:effectLst/>
                          <a:latin typeface="Times New Roman"/>
                          <a:ea typeface="Times New Roman"/>
                        </a:rPr>
                        <a:t>Disadvatages</a:t>
                      </a:r>
                      <a:endParaRPr lang="en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Times New Roman"/>
                          <a:ea typeface="Times New Roman"/>
                        </a:rPr>
                        <a:t>Cosmonauts would be exposed to potential decompression should they have to switch to a spacesuit life-support system in an emergency</a:t>
                      </a: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</a:rPr>
                        <a:t>Danger from fire, requirement for </a:t>
                      </a:r>
                      <a:r>
                        <a:rPr lang="en-CA" sz="1800" dirty="0" err="1">
                          <a:effectLst/>
                          <a:latin typeface="Times New Roman"/>
                          <a:ea typeface="Times New Roman"/>
                        </a:rPr>
                        <a:t>flameproofing</a:t>
                      </a: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</a:rPr>
                        <a:t> all materials used in the cabin</a:t>
                      </a: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1">
                          <a:effectLst/>
                          <a:latin typeface="Times New Roman"/>
                          <a:ea typeface="Times New Roman"/>
                        </a:rPr>
                        <a:t>Oxygen Replenishment</a:t>
                      </a:r>
                      <a:endParaRPr lang="en-C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6" marR="685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Times New Roman"/>
                          <a:ea typeface="Times New Roman"/>
                        </a:rPr>
                        <a:t>Chemical reactions with solid chemicals</a:t>
                      </a: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Times New Roman"/>
                          <a:ea typeface="Times New Roman"/>
                        </a:rPr>
                        <a:t>Oxygen stored in high-pressure containers</a:t>
                      </a: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63" name="Title 2">
            <a:extLst>
              <a:ext uri="{FF2B5EF4-FFF2-40B4-BE49-F238E27FC236}">
                <a16:creationId xmlns:a16="http://schemas.microsoft.com/office/drawing/2014/main" id="{AF7C3A14-A72D-4FD1-8F55-FDAD626C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7680325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Life-Support Compatibility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55689A-5A1B-4984-B340-CA0EB7657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511333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By the end of the 1970s the United States wanted to create a Space Shuttle that could be used many times therefore lowering the cost of space travel</a:t>
            </a: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They succeeded and created the first Space Shuttle called Columbia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8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F57CE803-76CE-4FFB-B5C2-B2E6B7B7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Space Shuttle</a:t>
            </a:r>
          </a:p>
        </p:txBody>
      </p:sp>
      <p:pic>
        <p:nvPicPr>
          <p:cNvPr id="28676" name="Picture 2" descr="http://diodon349.com/general_stuff/Gstuff_images/STS-107_Columbia_on_pad.jpg">
            <a:extLst>
              <a:ext uri="{FF2B5EF4-FFF2-40B4-BE49-F238E27FC236}">
                <a16:creationId xmlns:a16="http://schemas.microsoft.com/office/drawing/2014/main" id="{3F33E32A-1094-4E8A-AB3A-1ED377A4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836613"/>
            <a:ext cx="36861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FABE5D-FE07-48F6-A957-DE19C3BB39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03663" y="1484313"/>
            <a:ext cx="5240337" cy="53736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CA" sz="3200" b="1" i="1" u="sng">
                <a:latin typeface="Times New Roman" pitchFamily="18" charset="0"/>
                <a:cs typeface="Times New Roman" pitchFamily="18" charset="0"/>
              </a:rPr>
              <a:t>Columbia’s First Flight:</a:t>
            </a:r>
            <a:endParaRPr lang="en-CA" sz="32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Columbia was 56 m long and had a mass of 100 tons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It was shaped like and airplane in order to allow it to glide to Earth with no power of its own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It’s first mission to space was in 1981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|Its first flight was very successful and only minor damage to external heat shields occurred</a:t>
            </a: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CA" sz="28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F0AC1E02-98CB-489D-B1D0-848493D0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CA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Space Shuttle</a:t>
            </a:r>
            <a:endParaRPr lang="en-CA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700" name="Picture 2" descr="http://media.trb.com/media/photo/2008-09/42523541.jpg">
            <a:extLst>
              <a:ext uri="{FF2B5EF4-FFF2-40B4-BE49-F238E27FC236}">
                <a16:creationId xmlns:a16="http://schemas.microsoft.com/office/drawing/2014/main" id="{1C994AD6-3D01-42AA-A8AF-AE71B8EB9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4913"/>
            <a:ext cx="38703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www.wallpaperbase.com/wallpapers/space/spaceshuttle/space_shuttle_13.jpg">
            <a:extLst>
              <a:ext uri="{FF2B5EF4-FFF2-40B4-BE49-F238E27FC236}">
                <a16:creationId xmlns:a16="http://schemas.microsoft.com/office/drawing/2014/main" id="{935F0C08-A2F3-499B-B97E-4628B025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277938"/>
            <a:ext cx="33305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0CE321-89B4-4EFA-84B3-747C8EFF4B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511333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CA" sz="3000" b="1" i="1" u="sng">
                <a:latin typeface="Times New Roman" pitchFamily="18" charset="0"/>
                <a:cs typeface="Times New Roman" pitchFamily="18" charset="0"/>
              </a:rPr>
              <a:t>Columbia’s Second Flight:</a:t>
            </a:r>
            <a:endParaRPr lang="en-CA" sz="30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>
                <a:latin typeface="Times New Roman" pitchFamily="18" charset="0"/>
                <a:cs typeface="Times New Roman" pitchFamily="18" charset="0"/>
              </a:rPr>
              <a:t>Seven months later Columbia flew again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>
                <a:latin typeface="Times New Roman" pitchFamily="18" charset="0"/>
                <a:cs typeface="Times New Roman" pitchFamily="18" charset="0"/>
              </a:rPr>
              <a:t>This time the Canadian-built Canada Arm was tested and was successful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>
                <a:latin typeface="Times New Roman" pitchFamily="18" charset="0"/>
                <a:cs typeface="Times New Roman" pitchFamily="18" charset="0"/>
              </a:rPr>
              <a:t>Not only did this prove that the shuttle could be used multiple times, it also launched Canada into space exploration</a:t>
            </a: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CA" sz="26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714B556-17BC-469A-A52A-E46979C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CA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Space Shuttle</a:t>
            </a:r>
            <a:endParaRPr lang="en-CA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24" name="Picture 2" descr="http://rpmedia.ask.com/ts?u=/wikipedia/commons/thumb/b/bd/1996_s72_Scott_EVA.jpg/120px-1996_s72_Scott_EVA.jpg">
            <a:extLst>
              <a:ext uri="{FF2B5EF4-FFF2-40B4-BE49-F238E27FC236}">
                <a16:creationId xmlns:a16="http://schemas.microsoft.com/office/drawing/2014/main" id="{8123FE24-B277-4505-A8BD-62B45FAF9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3779837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B55026-91C3-4DF5-9DFA-31586B1F2E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CA" sz="2800" b="1" i="1" u="sng">
                <a:latin typeface="Times New Roman" pitchFamily="18" charset="0"/>
                <a:cs typeface="Times New Roman" pitchFamily="18" charset="0"/>
              </a:rPr>
              <a:t>Canadian Astronauts Join In:</a:t>
            </a:r>
            <a:endParaRPr lang="en-CA"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In 1983 the Canadian Space Agency hired Canada’s first team of six astronauts: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Boberta Bondar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Marc Garneau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Steve MacLean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Ken Money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Robert Thirsk 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Bjarni Tryggvason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8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08F12EF3-3103-4F80-A878-A78FB74C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CA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Space Shuttle</a:t>
            </a:r>
            <a:endParaRPr lang="en-CA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748" name="Picture 4" descr="http://www.asc-csa.gc.ca/images/astro_13.jpg">
            <a:extLst>
              <a:ext uri="{FF2B5EF4-FFF2-40B4-BE49-F238E27FC236}">
                <a16:creationId xmlns:a16="http://schemas.microsoft.com/office/drawing/2014/main" id="{375EDF9C-8DEC-430E-808C-550FD12B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048000"/>
            <a:ext cx="50720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F92DA7-6B79-409F-BD6D-FF7987AAE2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484313"/>
            <a:ext cx="5610225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300">
                <a:latin typeface="Times New Roman" pitchFamily="18" charset="0"/>
                <a:cs typeface="Times New Roman" pitchFamily="18" charset="0"/>
              </a:rPr>
              <a:t>The major problem with getting things into space is Gravity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300">
                <a:latin typeface="Times New Roman" pitchFamily="18" charset="0"/>
                <a:cs typeface="Times New Roman" pitchFamily="18" charset="0"/>
              </a:rPr>
              <a:t>In order to overcome gravity it takes a lot of energy 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300">
                <a:latin typeface="Times New Roman" pitchFamily="18" charset="0"/>
                <a:cs typeface="Times New Roman" pitchFamily="18" charset="0"/>
              </a:rPr>
              <a:t>In order to get an object into space and free of Earth’s gravitational pull completely the object must travel at a speed of 8 m/s (29000 km/h!)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endParaRPr lang="en-CA" sz="330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CA" sz="16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3894432E-19C2-4E53-A118-6D9CC693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Breaking Free of Earth’s Gravity</a:t>
            </a:r>
          </a:p>
        </p:txBody>
      </p:sp>
      <p:pic>
        <p:nvPicPr>
          <p:cNvPr id="14340" name="Picture 9" descr="http://www.spacearchive.info/delta-ii-gravity-probe-b-2.jpg">
            <a:extLst>
              <a:ext uri="{FF2B5EF4-FFF2-40B4-BE49-F238E27FC236}">
                <a16:creationId xmlns:a16="http://schemas.microsoft.com/office/drawing/2014/main" id="{F1396256-3BE9-4184-8134-78F87B4B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484313"/>
            <a:ext cx="331311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FBC60-EAB6-41BA-AD57-D31C8B2D1D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CA" sz="2800" b="1" i="1" u="sng">
                <a:latin typeface="Times New Roman" pitchFamily="18" charset="0"/>
                <a:cs typeface="Times New Roman" pitchFamily="18" charset="0"/>
              </a:rPr>
              <a:t>Canadian Astronauts Join In cont’d:</a:t>
            </a:r>
            <a:endParaRPr lang="en-CA"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In 1984 Marc Garneau became the first Canadian in space aboard Challenger</a:t>
            </a: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In 1992 Roberta Bondar became the first Canadian woman in space aboard Discovery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8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D44B34F-2D0A-4330-B0A8-DCBBB8E9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CA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Space Shuttle</a:t>
            </a:r>
            <a:endParaRPr lang="en-CA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2772" name="Picture 2" descr="http://www.spacefacts.de/more/international/photo/garneau_marc_6.jpg">
            <a:extLst>
              <a:ext uri="{FF2B5EF4-FFF2-40B4-BE49-F238E27FC236}">
                <a16:creationId xmlns:a16="http://schemas.microsoft.com/office/drawing/2014/main" id="{E30A1E5E-1B1D-4761-B4D1-50F1E8554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25622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www.pocanticohills.org/womenenc/Image215.gif">
            <a:extLst>
              <a:ext uri="{FF2B5EF4-FFF2-40B4-BE49-F238E27FC236}">
                <a16:creationId xmlns:a16="http://schemas.microsoft.com/office/drawing/2014/main" id="{21E372A0-CF84-459F-BD9F-E2D0B54C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73538"/>
            <a:ext cx="20161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AB34B5-E1FD-4F5A-8BEF-E4B702149F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The International Space Station (ISS) is a project involving 16 nations that will one day be a massive Space Station for all of the nations to conduct research in in space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28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7E8F1A01-C15E-49AD-AC0A-C5849E75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International Space Station (ISS)</a:t>
            </a:r>
          </a:p>
        </p:txBody>
      </p:sp>
      <p:pic>
        <p:nvPicPr>
          <p:cNvPr id="33796" name="Picture 2" descr="http://www.nova.org/~sol/station/iss-sta2.jpg">
            <a:extLst>
              <a:ext uri="{FF2B5EF4-FFF2-40B4-BE49-F238E27FC236}">
                <a16:creationId xmlns:a16="http://schemas.microsoft.com/office/drawing/2014/main" id="{2916EC6E-3191-428B-B568-CBF451AD1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3579813"/>
            <a:ext cx="4367212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http://internationalspacestationpictures.com/images/inside_the_space_station.jpg">
            <a:extLst>
              <a:ext uri="{FF2B5EF4-FFF2-40B4-BE49-F238E27FC236}">
                <a16:creationId xmlns:a16="http://schemas.microsoft.com/office/drawing/2014/main" id="{76312158-3A4A-4501-BED4-976C85A1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3716338"/>
            <a:ext cx="4722812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529CAA-8E4F-4734-98ED-FDEDB43400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511333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It will eventually contain six state-of-the-art laboratories for international research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Along with the United States (NASA) other major partners include Canada (CSA), the European Space Agency (ESA), Japan (NASDA) and Russia (RSA)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C056E47A-9E9D-42C9-A6AE-2A97D896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International </a:t>
            </a:r>
            <a:r>
              <a:rPr lang="en-CA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Space Station (ISS)</a:t>
            </a:r>
            <a:endParaRPr lang="en-CA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4820" name="Picture 2" descr="http://seabass.gsfc.nasa.gov/seabass/images/NASA_Logo.gif">
            <a:extLst>
              <a:ext uri="{FF2B5EF4-FFF2-40B4-BE49-F238E27FC236}">
                <a16:creationId xmlns:a16="http://schemas.microsoft.com/office/drawing/2014/main" id="{64886EE4-F46C-4AD2-A52C-89C4D4CA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81063"/>
            <a:ext cx="214471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http://www.ninfinger.org/models/vault2010/Russian%20and%20other%20Logos/canadian-space-agency-logo.jpg">
            <a:extLst>
              <a:ext uri="{FF2B5EF4-FFF2-40B4-BE49-F238E27FC236}">
                <a16:creationId xmlns:a16="http://schemas.microsoft.com/office/drawing/2014/main" id="{3CCCB823-93BD-44C5-8648-9EA8D8ED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2859088"/>
            <a:ext cx="18716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http://qt.nokia.com/images/qt-in-use/customers/esa_logo.jpg">
            <a:extLst>
              <a:ext uri="{FF2B5EF4-FFF2-40B4-BE49-F238E27FC236}">
                <a16:creationId xmlns:a16="http://schemas.microsoft.com/office/drawing/2014/main" id="{3CD78C5F-030B-4A5B-8EB0-2AB25FC5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716213"/>
            <a:ext cx="2732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0" descr="http://idb.exst.jaxa.jp/edata/02310/199908E02310000/image/life_science_hw/LOGO/shashou-nasda-shamei_e.jpg">
            <a:extLst>
              <a:ext uri="{FF2B5EF4-FFF2-40B4-BE49-F238E27FC236}">
                <a16:creationId xmlns:a16="http://schemas.microsoft.com/office/drawing/2014/main" id="{F435B13C-2E39-4CAB-9029-D53C50AF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4730750"/>
            <a:ext cx="36099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2" descr="http://www.spacedaily.com/images/russia-federal-space-agency-logo-bg.jpg">
            <a:extLst>
              <a:ext uri="{FF2B5EF4-FFF2-40B4-BE49-F238E27FC236}">
                <a16:creationId xmlns:a16="http://schemas.microsoft.com/office/drawing/2014/main" id="{8A8C7A2F-4B56-41FF-ADE6-8A72F1D9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5162550"/>
            <a:ext cx="13573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002D0C-B92A-412C-98C1-40D4BF11DE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11638" y="765175"/>
            <a:ext cx="4932362" cy="62642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CA" sz="3000" b="1" i="1" u="sng" dirty="0">
                <a:latin typeface="Times New Roman" pitchFamily="18" charset="0"/>
                <a:cs typeface="Times New Roman" pitchFamily="18" charset="0"/>
              </a:rPr>
              <a:t>The Next Canada Arm:</a:t>
            </a:r>
            <a:endParaRPr lang="en-CA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Canada developed a second generation of space robotics specifically for the ISS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The device is called the Canadian Space Station Remote Manipulator System (SSRMS) or “Canadarm2”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 dirty="0">
                <a:latin typeface="Times New Roman" pitchFamily="18" charset="0"/>
                <a:cs typeface="Times New Roman" pitchFamily="18" charset="0"/>
              </a:rPr>
              <a:t>The Canadarm2 was attached to the ISS in 2001 by Canadian astronaut Chris Hadfield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 dirty="0">
                <a:latin typeface="Times New Roman" pitchFamily="18" charset="0"/>
                <a:cs typeface="Times New Roman" pitchFamily="18" charset="0"/>
                <a:hlinkClick r:id="rId2"/>
              </a:rPr>
              <a:t>Canadarm2: How It Works</a:t>
            </a:r>
            <a:endParaRPr lang="en-C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2945347F-2EFC-4D38-A9D9-72BCD548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International </a:t>
            </a:r>
            <a:r>
              <a:rPr lang="en-CA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Space Station (ISS)</a:t>
            </a:r>
            <a:endParaRPr lang="en-CA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5844" name="Picture 2" descr="http://upload.wikimedia.org/wikipedia/commons/f/f3/ISS_with_the_Canadarm2.jpg">
            <a:extLst>
              <a:ext uri="{FF2B5EF4-FFF2-40B4-BE49-F238E27FC236}">
                <a16:creationId xmlns:a16="http://schemas.microsoft.com/office/drawing/2014/main" id="{E9819238-62B9-4ACE-82D9-CC4CB75A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217988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F63D34-7F7D-4361-A19D-1FA4D5F9A8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CA" sz="3200" b="1" i="1" u="sng">
                <a:latin typeface="Times New Roman" pitchFamily="18" charset="0"/>
                <a:cs typeface="Times New Roman" pitchFamily="18" charset="0"/>
              </a:rPr>
              <a:t>Benefits from the ISS:</a:t>
            </a:r>
            <a:endParaRPr lang="en-CA" sz="32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Research in Biology, Chemistry, Physics, Ecology and Medicine will all be performed in the station where Gravity is greatly reduced</a:t>
            </a: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This research is important because it will be performed with microgravity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10DA96DE-9187-486C-9A3E-4D1CF6DF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International </a:t>
            </a:r>
            <a:r>
              <a:rPr lang="en-CA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Space Station (ISS)</a:t>
            </a:r>
            <a:endParaRPr lang="en-CA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6868" name="Picture 2" descr="http://ellsberry.com/marylandmicrogravity/images/stories/nasa_weightless_people.jpg">
            <a:extLst>
              <a:ext uri="{FF2B5EF4-FFF2-40B4-BE49-F238E27FC236}">
                <a16:creationId xmlns:a16="http://schemas.microsoft.com/office/drawing/2014/main" id="{C8FF7AC5-B3F3-4029-8F3B-43845016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92600"/>
            <a:ext cx="341471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3286BB-EEAB-4A5A-AE27-D83158F2A5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CA" sz="3200" b="1" i="1" u="sng">
                <a:latin typeface="Times New Roman" pitchFamily="18" charset="0"/>
                <a:cs typeface="Times New Roman" pitchFamily="18" charset="0"/>
              </a:rPr>
              <a:t>Benefits from the ISS cont’d:</a:t>
            </a:r>
            <a:endParaRPr lang="en-CA" sz="32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Medical Benefits: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Could lead to new drugs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Long-term exposure to microgravity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Long-term exposure to external space environment</a:t>
            </a: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Industrial Benefits: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Could lead to stronger, lighter metals and more powerful computer chips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34C88D55-E04E-48B0-BCE6-5EC98C61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International </a:t>
            </a:r>
            <a:r>
              <a:rPr lang="en-CA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Space Station (ISS)</a:t>
            </a:r>
            <a:endParaRPr lang="en-CA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A3C19-B890-4BAD-959B-7AEF633D52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CA" sz="3200" b="1" i="1" u="sng">
                <a:latin typeface="Times New Roman" pitchFamily="18" charset="0"/>
                <a:cs typeface="Times New Roman" pitchFamily="18" charset="0"/>
              </a:rPr>
              <a:t>Benefits from the ISS cont’d:</a:t>
            </a:r>
            <a:endParaRPr lang="en-CA" sz="32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Space Design: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Understanding extreme temperatures and micro-meteorites will help improve spacecraft design</a:t>
            </a: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3200">
                <a:latin typeface="Times New Roman" pitchFamily="18" charset="0"/>
                <a:cs typeface="Times New Roman" pitchFamily="18" charset="0"/>
              </a:rPr>
              <a:t>Environmental Benefits:</a:t>
            </a:r>
          </a:p>
          <a:p>
            <a:pPr marL="742950" lvl="1" indent="-285750">
              <a:buFont typeface="Courier New" pitchFamily="49" charset="0"/>
              <a:buChar char="o"/>
              <a:defRPr/>
            </a:pPr>
            <a:r>
              <a:rPr lang="en-CA" sz="2800">
                <a:latin typeface="Times New Roman" pitchFamily="18" charset="0"/>
                <a:cs typeface="Times New Roman" pitchFamily="18" charset="0"/>
              </a:rPr>
              <a:t>Help to understand our own changing world and how humans are affecting it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FD8218E0-6527-4AD6-B888-6E280EE0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International </a:t>
            </a:r>
            <a:r>
              <a:rPr lang="en-CA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Space Station (ISS)</a:t>
            </a:r>
            <a:endParaRPr lang="en-CA" b="1" u="sng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D6A3C7-E60C-4CFF-9B8E-216A75DA79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CA" sz="3600" b="1" i="1" u="sng">
                <a:latin typeface="Times New Roman" pitchFamily="18" charset="0"/>
                <a:cs typeface="Times New Roman" pitchFamily="18" charset="0"/>
              </a:rPr>
              <a:t>Sputnik 1:</a:t>
            </a:r>
            <a:endParaRPr lang="en-CA" sz="36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3600">
                <a:latin typeface="Times New Roman" pitchFamily="18" charset="0"/>
                <a:cs typeface="Times New Roman" pitchFamily="18" charset="0"/>
              </a:rPr>
              <a:t>Sputnik 1 was launched by the Soviet Union in 1957</a:t>
            </a:r>
          </a:p>
          <a:p>
            <a:pPr marL="0" indent="0">
              <a:buFont typeface="Symbol" pitchFamily="18" charset="2"/>
              <a:buChar char=""/>
              <a:defRPr/>
            </a:pPr>
            <a:r>
              <a:rPr lang="en-CA" sz="3600">
                <a:latin typeface="Times New Roman" pitchFamily="18" charset="0"/>
                <a:cs typeface="Times New Roman" pitchFamily="18" charset="0"/>
              </a:rPr>
              <a:t>It was the first satellite in space ever</a:t>
            </a:r>
          </a:p>
          <a:p>
            <a:pPr marL="0" indent="0">
              <a:buFont typeface="Symbol" pitchFamily="18" charset="2"/>
              <a:buChar char=""/>
              <a:defRPr/>
            </a:pPr>
            <a:endParaRPr lang="en-CA" sz="360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17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205E4E2D-F36D-499E-86A4-2CF4E62A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Breaking Free of Earth’s Gravity</a:t>
            </a:r>
          </a:p>
        </p:txBody>
      </p:sp>
      <p:pic>
        <p:nvPicPr>
          <p:cNvPr id="15364" name="Picture 2" descr="http://astroprofspage.com/wp-content/uploads/2007/07/Sputnik_teck.jpg">
            <a:extLst>
              <a:ext uri="{FF2B5EF4-FFF2-40B4-BE49-F238E27FC236}">
                <a16:creationId xmlns:a16="http://schemas.microsoft.com/office/drawing/2014/main" id="{C91EE8EB-6A4A-4A19-B94A-5C078E60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33850"/>
            <a:ext cx="250983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pages.ca.inter.net/~deepsky/Sputnik-1c.jpg">
            <a:extLst>
              <a:ext uri="{FF2B5EF4-FFF2-40B4-BE49-F238E27FC236}">
                <a16:creationId xmlns:a16="http://schemas.microsoft.com/office/drawing/2014/main" id="{28638DAE-6EAD-49ED-8107-177C2E0B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1788"/>
            <a:ext cx="26987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E81BF6-875E-4EA9-8BEE-B97A1BF0D8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7175" y="1484313"/>
            <a:ext cx="5076825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CA" sz="3300" b="1" i="1" u="sng">
                <a:latin typeface="Times New Roman" pitchFamily="18" charset="0"/>
                <a:cs typeface="Times New Roman" pitchFamily="18" charset="0"/>
              </a:rPr>
              <a:t>Vostok 1:</a:t>
            </a:r>
            <a:endParaRPr lang="en-CA" sz="33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>
                <a:latin typeface="Times New Roman" pitchFamily="18" charset="0"/>
                <a:cs typeface="Times New Roman" pitchFamily="18" charset="0"/>
              </a:rPr>
              <a:t>Vostok 1 was the first rocket to take people into space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>
                <a:latin typeface="Times New Roman" pitchFamily="18" charset="0"/>
                <a:cs typeface="Times New Roman" pitchFamily="18" charset="0"/>
              </a:rPr>
              <a:t>Vostok 1 was launched by the Soviet Union on April 12, 1961 and carried the cosmonaut Yuri Gagarin into space for the first time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>
                <a:latin typeface="Times New Roman" pitchFamily="18" charset="0"/>
                <a:cs typeface="Times New Roman" pitchFamily="18" charset="0"/>
              </a:rPr>
              <a:t>He was the first person to see that the Earth was round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endParaRPr lang="en-CA" sz="330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CA" sz="16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8F3222CE-96E8-4D80-9421-BDA15453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Breaking Free of Earth’s Gravity</a:t>
            </a:r>
          </a:p>
        </p:txBody>
      </p:sp>
      <p:pic>
        <p:nvPicPr>
          <p:cNvPr id="16388" name="Picture 2" descr="http://www.capcomespace.net/dossiers/espace_sovietique/vostok_voskhod/Vostok-1c%5b1%5d.jpg">
            <a:extLst>
              <a:ext uri="{FF2B5EF4-FFF2-40B4-BE49-F238E27FC236}">
                <a16:creationId xmlns:a16="http://schemas.microsoft.com/office/drawing/2014/main" id="{15397B4D-6530-4104-B653-8B0D1F33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412875"/>
            <a:ext cx="38322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www.capcomespace.net/dossiers/espace_sovietique/vostok_voskhod/vostok%201%20gagarine.jpg">
            <a:extLst>
              <a:ext uri="{FF2B5EF4-FFF2-40B4-BE49-F238E27FC236}">
                <a16:creationId xmlns:a16="http://schemas.microsoft.com/office/drawing/2014/main" id="{2976646C-6FB2-4D9D-946A-C1942D51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029075"/>
            <a:ext cx="23050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i.space.com/images/vostok_diagram_03.jpg">
            <a:extLst>
              <a:ext uri="{FF2B5EF4-FFF2-40B4-BE49-F238E27FC236}">
                <a16:creationId xmlns:a16="http://schemas.microsoft.com/office/drawing/2014/main" id="{126AD73E-E513-4BE3-B377-D5D4812E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86313"/>
            <a:ext cx="171926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7EF3E3-3A05-47EB-808D-3ACDD3D418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4968875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n-CA" sz="3300" b="1" i="1" u="sng">
                <a:latin typeface="Times New Roman" pitchFamily="18" charset="0"/>
                <a:cs typeface="Times New Roman" pitchFamily="18" charset="0"/>
              </a:rPr>
              <a:t>Vostok 6:</a:t>
            </a:r>
            <a:endParaRPr lang="en-CA" sz="33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Symbol" pitchFamily="18" charset="2"/>
              <a:buChar char=""/>
              <a:defRPr/>
            </a:pPr>
            <a:r>
              <a:rPr lang="en-CA" sz="3300">
                <a:latin typeface="Times New Roman" pitchFamily="18" charset="0"/>
                <a:cs typeface="Times New Roman" pitchFamily="18" charset="0"/>
              </a:rPr>
              <a:t>Vostok 6 was the first rocket to take a female cosmonaut into space</a:t>
            </a:r>
          </a:p>
          <a:p>
            <a:pPr marL="0" indent="0">
              <a:lnSpc>
                <a:spcPct val="80000"/>
              </a:lnSpc>
              <a:buFont typeface="Symbol" pitchFamily="18" charset="2"/>
              <a:buChar char=""/>
              <a:defRPr/>
            </a:pPr>
            <a:r>
              <a:rPr lang="en-CA" sz="3300">
                <a:latin typeface="Times New Roman" pitchFamily="18" charset="0"/>
                <a:cs typeface="Times New Roman" pitchFamily="18" charset="0"/>
              </a:rPr>
              <a:t>Vostok 6 was launched by the Soviet Union on June 16, 1963 and carried the cosmonaut Valentina Tereshkova into space where she stayed for 3 days</a:t>
            </a:r>
          </a:p>
          <a:p>
            <a:pPr marL="0" indent="0">
              <a:lnSpc>
                <a:spcPct val="80000"/>
              </a:lnSpc>
              <a:buFont typeface="Symbol" pitchFamily="18" charset="2"/>
              <a:buChar char=""/>
              <a:defRPr/>
            </a:pPr>
            <a:endParaRPr lang="en-CA" sz="330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60000"/>
              </a:lnSpc>
              <a:buFont typeface="Arial" charset="0"/>
              <a:buNone/>
              <a:defRPr/>
            </a:pPr>
            <a:endParaRPr lang="en-CA" sz="16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8FBA3A4-5DBE-4B55-B631-27241080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Breaking Free of Earth’s Gravity</a:t>
            </a:r>
          </a:p>
        </p:txBody>
      </p:sp>
      <p:pic>
        <p:nvPicPr>
          <p:cNvPr id="17412" name="Picture 4" descr="http://www.energia.ru/energia/astronaut/im/tereshkova_01.jpg">
            <a:extLst>
              <a:ext uri="{FF2B5EF4-FFF2-40B4-BE49-F238E27FC236}">
                <a16:creationId xmlns:a16="http://schemas.microsoft.com/office/drawing/2014/main" id="{2FE43B2B-E08D-44C9-9557-43D42A22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422650"/>
            <a:ext cx="23812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www.npointercos.jp/images/Energia2006ssIMG_0411.jpg">
            <a:extLst>
              <a:ext uri="{FF2B5EF4-FFF2-40B4-BE49-F238E27FC236}">
                <a16:creationId xmlns:a16="http://schemas.microsoft.com/office/drawing/2014/main" id="{9C5C4C0A-A779-4058-BC1D-7C46FE07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1409700"/>
            <a:ext cx="324485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0305E4-7ACF-476D-AE25-DC6EF1F0BF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63938" y="1484313"/>
            <a:ext cx="5184775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CA" sz="3300" b="1" i="1" u="sng">
                <a:latin typeface="Times New Roman" pitchFamily="18" charset="0"/>
                <a:cs typeface="Times New Roman" pitchFamily="18" charset="0"/>
              </a:rPr>
              <a:t>Freedom 7:</a:t>
            </a:r>
            <a:endParaRPr lang="en-CA" sz="33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300">
                <a:latin typeface="Times New Roman" pitchFamily="18" charset="0"/>
                <a:cs typeface="Times New Roman" pitchFamily="18" charset="0"/>
              </a:rPr>
              <a:t>Freedom 7 was the first American rocket to take an American Astronaut into space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300">
                <a:latin typeface="Times New Roman" pitchFamily="18" charset="0"/>
                <a:cs typeface="Times New Roman" pitchFamily="18" charset="0"/>
              </a:rPr>
              <a:t>Freedom 7 was part of the American space program called Project Mercury who’s goal was to place an astronaut in orbit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endParaRPr lang="en-CA" sz="330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CA" sz="16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72FC2B9F-BB99-4534-BBAD-9BE12155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Breaking Free of Earth’s Gravity</a:t>
            </a:r>
          </a:p>
        </p:txBody>
      </p:sp>
      <p:pic>
        <p:nvPicPr>
          <p:cNvPr id="18436" name="Picture 2" descr="http://www.achievement.org/achievers/she0/large/she0-066.jpg">
            <a:extLst>
              <a:ext uri="{FF2B5EF4-FFF2-40B4-BE49-F238E27FC236}">
                <a16:creationId xmlns:a16="http://schemas.microsoft.com/office/drawing/2014/main" id="{DE344401-A4F4-4A01-9D85-05BD9BFE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220821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upload.wikimedia.org/wikipedia/commons/4/44/Project_Mercury-Capsule_2_GPN-2000-000382.jpg">
            <a:extLst>
              <a:ext uri="{FF2B5EF4-FFF2-40B4-BE49-F238E27FC236}">
                <a16:creationId xmlns:a16="http://schemas.microsoft.com/office/drawing/2014/main" id="{7E8FE7D3-995E-4531-AA4A-0B1999FC2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19589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ttp://space.about.com/library/graphics/s62_8774.jpg">
            <a:extLst>
              <a:ext uri="{FF2B5EF4-FFF2-40B4-BE49-F238E27FC236}">
                <a16:creationId xmlns:a16="http://schemas.microsoft.com/office/drawing/2014/main" id="{6A81C493-CADC-42E2-84AB-DA98C222D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11438"/>
            <a:ext cx="180181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74B47-E449-4009-93C9-F46F5C66D8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597693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r>
              <a:rPr lang="en-CA" sz="3300" b="1" i="1" u="sng">
                <a:latin typeface="Times New Roman" pitchFamily="18" charset="0"/>
                <a:cs typeface="Times New Roman" pitchFamily="18" charset="0"/>
              </a:rPr>
              <a:t>Freedom 7 cont’d:</a:t>
            </a:r>
            <a:endParaRPr lang="en-CA" sz="33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>
                <a:latin typeface="Times New Roman" pitchFamily="18" charset="0"/>
                <a:cs typeface="Times New Roman" pitchFamily="18" charset="0"/>
              </a:rPr>
              <a:t>Freedom 7 was launched on May 5, 1961 and carried the astronaut Alan B. Shepard Jr. into space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>
                <a:latin typeface="Times New Roman" pitchFamily="18" charset="0"/>
                <a:cs typeface="Times New Roman" pitchFamily="18" charset="0"/>
              </a:rPr>
              <a:t>Unfortunately Shepard ended up in a suborbital trajectory and never made it into orbit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3000">
                <a:latin typeface="Times New Roman" pitchFamily="18" charset="0"/>
                <a:cs typeface="Times New Roman" pitchFamily="18" charset="0"/>
              </a:rPr>
              <a:t>It wasn’t until 1962 that astronaut John Glenn successfully orbited the planet</a:t>
            </a: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CA" sz="16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CDC3D76A-9499-451B-B869-B89AFA8C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Breaking Free of Earth’s Gravity</a:t>
            </a:r>
          </a:p>
        </p:txBody>
      </p:sp>
      <p:pic>
        <p:nvPicPr>
          <p:cNvPr id="19460" name="Picture 2" descr="http://lunarclock.org/days/shepard.jpg">
            <a:extLst>
              <a:ext uri="{FF2B5EF4-FFF2-40B4-BE49-F238E27FC236}">
                <a16:creationId xmlns:a16="http://schemas.microsoft.com/office/drawing/2014/main" id="{B61A2F5F-A7AD-4718-98DC-176637DAD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2260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www.dailyhistory.net/images/john-glenn-friendship-7.jpg">
            <a:extLst>
              <a:ext uri="{FF2B5EF4-FFF2-40B4-BE49-F238E27FC236}">
                <a16:creationId xmlns:a16="http://schemas.microsoft.com/office/drawing/2014/main" id="{8D0BEBFD-783E-4661-AC5D-2ACEB014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105275"/>
            <a:ext cx="221932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67CD9B-EB6D-41A4-A31F-B921434FA9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825" y="1484313"/>
            <a:ext cx="8497888" cy="51133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>
              <a:spcAft>
                <a:spcPts val="0"/>
              </a:spcAft>
              <a:buFont typeface="Arial" charset="0"/>
              <a:buNone/>
              <a:defRPr/>
            </a:pPr>
            <a:r>
              <a:rPr lang="en-CA" sz="3600" b="1" i="1" dirty="0">
                <a:latin typeface="Times New Roman"/>
                <a:ea typeface="Times New Roman"/>
              </a:rPr>
              <a:t>Suborbital Trajectory:</a:t>
            </a:r>
            <a:endParaRPr lang="en-CA" sz="3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Symbol"/>
              <a:buChar char=""/>
              <a:defRPr/>
            </a:pPr>
            <a:r>
              <a:rPr lang="en-CA" sz="3600" dirty="0">
                <a:latin typeface="Times New Roman"/>
                <a:ea typeface="Times New Roman"/>
              </a:rPr>
              <a:t>A trajectory in which a spacecraft is boosted above the atmosphere and then falls back to Earth without going into orbit.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CA" sz="1700" dirty="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5751EE6E-40C3-488A-A80F-A6AFB7B5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Breaking Free of Earth’s Gravity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7308F0-3B86-44B9-8242-B43740F49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5875" y="1428750"/>
            <a:ext cx="8497888" cy="3168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2600">
                <a:latin typeface="Times New Roman" pitchFamily="18" charset="0"/>
                <a:cs typeface="Times New Roman" pitchFamily="18" charset="0"/>
              </a:rPr>
              <a:t>The Apollo Program was designed by United States scientists in order to send a three-person team to the Moon</a:t>
            </a:r>
          </a:p>
          <a:p>
            <a:pPr marL="0" indent="0">
              <a:lnSpc>
                <a:spcPct val="90000"/>
              </a:lnSpc>
              <a:buFont typeface="Symbol" pitchFamily="18" charset="2"/>
              <a:buChar char=""/>
              <a:defRPr/>
            </a:pPr>
            <a:r>
              <a:rPr lang="en-CA" sz="2600">
                <a:latin typeface="Times New Roman" pitchFamily="18" charset="0"/>
                <a:cs typeface="Times New Roman" pitchFamily="18" charset="0"/>
              </a:rPr>
              <a:t>The Apollo Spacecraft consisted of two parts:</a:t>
            </a:r>
          </a:p>
          <a:p>
            <a:pPr marL="742950" lvl="1" indent="-28575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CA" sz="2600">
                <a:latin typeface="Times New Roman" pitchFamily="18" charset="0"/>
                <a:cs typeface="Times New Roman" pitchFamily="18" charset="0"/>
              </a:rPr>
              <a:t>An Orbiter:</a:t>
            </a:r>
          </a:p>
          <a:p>
            <a:pPr marL="1143000" lvl="2" indent="-228600">
              <a:lnSpc>
                <a:spcPct val="90000"/>
              </a:lnSpc>
              <a:buFont typeface="Wingdings" pitchFamily="2" charset="2"/>
              <a:buChar char=""/>
              <a:defRPr/>
            </a:pPr>
            <a:r>
              <a:rPr lang="en-CA" sz="2600">
                <a:latin typeface="Times New Roman" pitchFamily="18" charset="0"/>
                <a:cs typeface="Times New Roman" pitchFamily="18" charset="0"/>
              </a:rPr>
              <a:t>The command and service modules</a:t>
            </a:r>
          </a:p>
          <a:p>
            <a:pPr marL="742950" lvl="1" indent="-285750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CA" sz="2600">
                <a:latin typeface="Times New Roman" pitchFamily="18" charset="0"/>
                <a:cs typeface="Times New Roman" pitchFamily="18" charset="0"/>
              </a:rPr>
              <a:t>A Lander:</a:t>
            </a:r>
          </a:p>
          <a:p>
            <a:pPr marL="1143000" lvl="2" indent="-228600">
              <a:lnSpc>
                <a:spcPct val="90000"/>
              </a:lnSpc>
              <a:buFont typeface="Wingdings" pitchFamily="2" charset="2"/>
              <a:buChar char=""/>
              <a:defRPr/>
            </a:pPr>
            <a:r>
              <a:rPr lang="en-CA" sz="2600">
                <a:latin typeface="Times New Roman" pitchFamily="18" charset="0"/>
                <a:cs typeface="Times New Roman" pitchFamily="18" charset="0"/>
              </a:rPr>
              <a:t>The lunar module</a:t>
            </a:r>
          </a:p>
          <a:p>
            <a:pPr marL="0" indent="0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CA" sz="1600"/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4044F781-44DF-4302-9778-159BE0E4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Apollo Program</a:t>
            </a:r>
          </a:p>
        </p:txBody>
      </p:sp>
      <p:pic>
        <p:nvPicPr>
          <p:cNvPr id="21508" name="Picture 2" descr="http://apollomaniacs.web.infoseek.co.jp/apollo/cg/titles.jpg">
            <a:extLst>
              <a:ext uri="{FF2B5EF4-FFF2-40B4-BE49-F238E27FC236}">
                <a16:creationId xmlns:a16="http://schemas.microsoft.com/office/drawing/2014/main" id="{21D01667-B260-44BD-98EF-97649425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21163"/>
            <a:ext cx="5400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269</TotalTime>
  <Words>1215</Words>
  <Application>Microsoft Office PowerPoint</Application>
  <PresentationFormat>On-screen Show (4:3)</PresentationFormat>
  <Paragraphs>133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Mylar</vt:lpstr>
      <vt:lpstr>PowerPoint Presentation</vt:lpstr>
      <vt:lpstr>Breaking Free of Earth’s Gravity</vt:lpstr>
      <vt:lpstr>Breaking Free of Earth’s Gravity</vt:lpstr>
      <vt:lpstr>Breaking Free of Earth’s Gravity</vt:lpstr>
      <vt:lpstr>Breaking Free of Earth’s Gravity</vt:lpstr>
      <vt:lpstr>Breaking Free of Earth’s Gravity</vt:lpstr>
      <vt:lpstr>Breaking Free of Earth’s Gravity</vt:lpstr>
      <vt:lpstr>Breaking Free of Earth’s Gravity</vt:lpstr>
      <vt:lpstr>The Apollo Program</vt:lpstr>
      <vt:lpstr>The Apollo Program</vt:lpstr>
      <vt:lpstr>The Apollo Program</vt:lpstr>
      <vt:lpstr>Meeting in Space</vt:lpstr>
      <vt:lpstr>Life-Support Compatibility </vt:lpstr>
      <vt:lpstr>Life-Support Compatibility </vt:lpstr>
      <vt:lpstr>Life-Support Compatibility </vt:lpstr>
      <vt:lpstr>The Space Shuttle</vt:lpstr>
      <vt:lpstr>The Space Shuttle</vt:lpstr>
      <vt:lpstr>The Space Shuttle</vt:lpstr>
      <vt:lpstr>The Space Shuttle</vt:lpstr>
      <vt:lpstr>The Space Shuttle</vt:lpstr>
      <vt:lpstr>The International Space Station (ISS)</vt:lpstr>
      <vt:lpstr>The International Space Station (ISS)</vt:lpstr>
      <vt:lpstr>The International Space Station (ISS)</vt:lpstr>
      <vt:lpstr>The International Space Station (ISS)</vt:lpstr>
      <vt:lpstr>The International Space Station (ISS)</vt:lpstr>
      <vt:lpstr>The International Space Station (ISS)</vt:lpstr>
    </vt:vector>
  </TitlesOfParts>
  <Company>Calgary Board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Our Eyes Only</dc:title>
  <dc:creator>Jewers, Rebecca L</dc:creator>
  <cp:lastModifiedBy>Kalkman, Jon W</cp:lastModifiedBy>
  <cp:revision>85</cp:revision>
  <dcterms:created xsi:type="dcterms:W3CDTF">2010-12-06T20:20:36Z</dcterms:created>
  <dcterms:modified xsi:type="dcterms:W3CDTF">2017-12-18T15:15:05Z</dcterms:modified>
</cp:coreProperties>
</file>