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18"/>
  </p:normalViewPr>
  <p:slideViewPr>
    <p:cSldViewPr snapToGrid="0" snapToObjects="1">
      <p:cViewPr varScale="1">
        <p:scale>
          <a:sx n="118" d="100"/>
          <a:sy n="118" d="100"/>
        </p:scale>
        <p:origin x="9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4358475" y="0"/>
            <a:ext cx="3853199" cy="5143499"/>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799"/>
          </a:xfrm>
          <a:prstGeom prst="rect">
            <a:avLst/>
          </a:prstGeom>
          <a:solidFill>
            <a:schemeClr val="dk2"/>
          </a:solidFill>
        </p:spPr>
        <p:txBody>
          <a:bodyPr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599" cy="2146199"/>
          </a:xfrm>
          <a:prstGeom prst="rect">
            <a:avLst/>
          </a:prstGeom>
        </p:spPr>
        <p:txBody>
          <a:bodyPr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599"/>
            <a:ext cx="42600" cy="84557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599" cy="33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899"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899"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199" cy="1786199"/>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599" cy="33348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lIns="91425" tIns="91425" rIns="91425" bIns="91425" anchor="ctr" anchorCtr="0">
            <a:noAutofit/>
          </a:bodyPr>
          <a:lstStyle/>
          <a:p>
            <a:pPr lvl="0">
              <a:spcBef>
                <a:spcPts val="0"/>
              </a:spcBef>
              <a:buNone/>
            </a:pPr>
            <a:r>
              <a:rPr lang="en"/>
              <a:t>Poetry</a:t>
            </a:r>
          </a:p>
        </p:txBody>
      </p:sp>
      <p:sp>
        <p:nvSpPr>
          <p:cNvPr id="59" name="Shape 59"/>
          <p:cNvSpPr txBox="1">
            <a:spLocks noGrp="1"/>
          </p:cNvSpPr>
          <p:nvPr>
            <p:ph type="subTitle" idx="1"/>
          </p:nvPr>
        </p:nvSpPr>
        <p:spPr>
          <a:xfrm>
            <a:off x="344250" y="3550650"/>
            <a:ext cx="4910100" cy="577799"/>
          </a:xfrm>
          <a:prstGeom prst="rect">
            <a:avLst/>
          </a:prstGeom>
        </p:spPr>
        <p:txBody>
          <a:bodyPr lIns="91425" tIns="91425" rIns="91425" bIns="91425" anchor="ctr" anchorCtr="0">
            <a:noAutofit/>
          </a:bodyPr>
          <a:lstStyle/>
          <a:p>
            <a:pPr lvl="0">
              <a:spcBef>
                <a:spcPts val="0"/>
              </a:spcBef>
              <a:buNone/>
            </a:pPr>
            <a:r>
              <a:rPr lang="en"/>
              <a:t>reading strategies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General Strategies</a:t>
            </a:r>
          </a:p>
        </p:txBody>
      </p:sp>
      <p:sp>
        <p:nvSpPr>
          <p:cNvPr id="65" name="Shape 65"/>
          <p:cNvSpPr txBox="1">
            <a:spLocks noGrp="1"/>
          </p:cNvSpPr>
          <p:nvPr>
            <p:ph type="body" idx="1"/>
          </p:nvPr>
        </p:nvSpPr>
        <p:spPr>
          <a:xfrm>
            <a:off x="311700" y="1100125"/>
            <a:ext cx="8520599" cy="3334800"/>
          </a:xfrm>
          <a:prstGeom prst="rect">
            <a:avLst/>
          </a:prstGeom>
        </p:spPr>
        <p:txBody>
          <a:bodyPr lIns="91425" tIns="91425" rIns="91425" bIns="91425" anchor="t" anchorCtr="0">
            <a:noAutofit/>
          </a:bodyPr>
          <a:lstStyle/>
          <a:p>
            <a:pPr marR="25400" lvl="0" rtl="0">
              <a:lnSpc>
                <a:spcPct val="110000"/>
              </a:lnSpc>
              <a:spcBef>
                <a:spcPts val="200"/>
              </a:spcBef>
              <a:spcAft>
                <a:spcPts val="200"/>
              </a:spcAft>
              <a:buNone/>
            </a:pPr>
            <a:r>
              <a:rPr lang="en" sz="2400">
                <a:latin typeface="Verdana"/>
                <a:ea typeface="Verdana"/>
                <a:cs typeface="Verdana"/>
                <a:sym typeface="Verdana"/>
              </a:rPr>
              <a:t>1. Read the poem more than once. Every time you read it, you will learn something new. </a:t>
            </a:r>
          </a:p>
          <a:p>
            <a:pPr marR="25400" lvl="0" rtl="0">
              <a:lnSpc>
                <a:spcPct val="110000"/>
              </a:lnSpc>
              <a:spcBef>
                <a:spcPts val="200"/>
              </a:spcBef>
              <a:spcAft>
                <a:spcPts val="200"/>
              </a:spcAft>
              <a:buNone/>
            </a:pPr>
            <a:endParaRPr sz="2400">
              <a:latin typeface="Verdana"/>
              <a:ea typeface="Verdana"/>
              <a:cs typeface="Verdana"/>
              <a:sym typeface="Verdana"/>
            </a:endParaRPr>
          </a:p>
          <a:p>
            <a:pPr marR="25400" lvl="0" rtl="0">
              <a:lnSpc>
                <a:spcPct val="110000"/>
              </a:lnSpc>
              <a:spcBef>
                <a:spcPts val="200"/>
              </a:spcBef>
              <a:spcAft>
                <a:spcPts val="200"/>
              </a:spcAft>
              <a:buNone/>
            </a:pPr>
            <a:r>
              <a:rPr lang="en" sz="2400">
                <a:latin typeface="Verdana"/>
                <a:ea typeface="Verdana"/>
                <a:cs typeface="Verdana"/>
                <a:sym typeface="Verdana"/>
              </a:rPr>
              <a:t>2. Read slowly, paying careful attention to punctuation. Don’t stop at the end of the line unless there is a reason so to do. </a:t>
            </a:r>
          </a:p>
          <a:p>
            <a:pPr marR="25400" lvl="0" rtl="0">
              <a:lnSpc>
                <a:spcPct val="110000"/>
              </a:lnSpc>
              <a:spcBef>
                <a:spcPts val="200"/>
              </a:spcBef>
              <a:spcAft>
                <a:spcPts val="200"/>
              </a:spcAft>
              <a:buNone/>
            </a:pPr>
            <a:endParaRPr sz="2400">
              <a:latin typeface="Verdana"/>
              <a:ea typeface="Verdana"/>
              <a:cs typeface="Verdana"/>
              <a:sym typeface="Verdana"/>
            </a:endParaRPr>
          </a:p>
          <a:p>
            <a:pPr marR="25400" lvl="0" rtl="0">
              <a:lnSpc>
                <a:spcPct val="110000"/>
              </a:lnSpc>
              <a:spcBef>
                <a:spcPts val="200"/>
              </a:spcBef>
              <a:spcAft>
                <a:spcPts val="200"/>
              </a:spcAft>
              <a:buNone/>
            </a:pPr>
            <a:r>
              <a:rPr lang="en" sz="2400">
                <a:latin typeface="Verdana"/>
                <a:ea typeface="Verdana"/>
                <a:cs typeface="Verdana"/>
                <a:sym typeface="Verdana"/>
              </a:rPr>
              <a:t>3. Read the poem aloud. Poems are meant to be seen and heard. </a:t>
            </a:r>
          </a:p>
          <a:p>
            <a:pPr lvl="0">
              <a:spcBef>
                <a:spcPts val="0"/>
              </a:spcBef>
              <a:buNone/>
            </a:pPr>
            <a:endParaRPr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Specific Strategies</a:t>
            </a:r>
          </a:p>
        </p:txBody>
      </p:sp>
      <p:sp>
        <p:nvSpPr>
          <p:cNvPr id="71" name="Shape 7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20000"/>
              </a:lnSpc>
              <a:spcBef>
                <a:spcPts val="1000"/>
              </a:spcBef>
              <a:spcAft>
                <a:spcPts val="0"/>
              </a:spcAft>
              <a:buClr>
                <a:schemeClr val="dk2"/>
              </a:buClr>
              <a:buSzPct val="61111"/>
              <a:buFont typeface="Arial"/>
              <a:buNone/>
            </a:pPr>
            <a:r>
              <a:rPr lang="en" b="1">
                <a:latin typeface="Verdana"/>
                <a:ea typeface="Verdana"/>
                <a:cs typeface="Verdana"/>
                <a:sym typeface="Verdana"/>
              </a:rPr>
              <a:t>Strategy 1: consider title, author, author’s nationality, and historical context.</a:t>
            </a:r>
          </a:p>
          <a:p>
            <a:pPr marL="482600" marR="25400" lvl="0" indent="-342900" rtl="0">
              <a:lnSpc>
                <a:spcPct val="110000"/>
              </a:lnSpc>
              <a:spcBef>
                <a:spcPts val="200"/>
              </a:spcBef>
              <a:spcAft>
                <a:spcPts val="200"/>
              </a:spcAft>
              <a:buSzPct val="100000"/>
              <a:buFont typeface="Verdana"/>
            </a:pPr>
            <a:r>
              <a:rPr lang="en">
                <a:latin typeface="Verdana"/>
                <a:ea typeface="Verdana"/>
                <a:cs typeface="Verdana"/>
                <a:sym typeface="Verdana"/>
              </a:rPr>
              <a:t>Pay attention to the title: it may suggest the poem’s situation, purpose, or theme.</a:t>
            </a:r>
          </a:p>
          <a:p>
            <a:pPr marR="25400" lvl="0" rtl="0">
              <a:lnSpc>
                <a:spcPct val="110000"/>
              </a:lnSpc>
              <a:spcBef>
                <a:spcPts val="200"/>
              </a:spcBef>
              <a:spcAft>
                <a:spcPts val="200"/>
              </a:spcAft>
              <a:buNone/>
            </a:pPr>
            <a:endParaRPr>
              <a:latin typeface="Verdana"/>
              <a:ea typeface="Verdana"/>
              <a:cs typeface="Verdana"/>
              <a:sym typeface="Verdana"/>
            </a:endParaRPr>
          </a:p>
          <a:p>
            <a:pPr marL="482600" marR="25400" lvl="0" indent="-342900" rtl="0">
              <a:lnSpc>
                <a:spcPct val="110000"/>
              </a:lnSpc>
              <a:spcBef>
                <a:spcPts val="200"/>
              </a:spcBef>
              <a:spcAft>
                <a:spcPts val="200"/>
              </a:spcAft>
              <a:buSzPct val="100000"/>
              <a:buFont typeface="Verdana"/>
            </a:pPr>
            <a:r>
              <a:rPr lang="en">
                <a:latin typeface="Verdana"/>
                <a:ea typeface="Verdana"/>
                <a:cs typeface="Verdana"/>
                <a:sym typeface="Verdana"/>
              </a:rPr>
              <a:t>Check to see whether information about the poet is included with the poem. If not, research the author, and the time and place the poem was written. This information can help you understand the events described, or the reason the poet wrote in a particular way.</a:t>
            </a:r>
          </a:p>
          <a:p>
            <a:pPr lvl="0" rtl="0">
              <a:lnSpc>
                <a:spcPct val="110000"/>
              </a:lnSpc>
              <a:spcBef>
                <a:spcPts val="200"/>
              </a:spcBef>
              <a:spcAft>
                <a:spcPts val="200"/>
              </a:spcAft>
              <a:buNone/>
            </a:pPr>
            <a:endParaRPr sz="1000">
              <a:latin typeface="Verdana"/>
              <a:ea typeface="Verdana"/>
              <a:cs typeface="Verdana"/>
              <a:sym typeface="Verdana"/>
            </a:endParaRPr>
          </a:p>
          <a:p>
            <a:pPr lvl="0">
              <a:spcBef>
                <a:spcPts val="0"/>
              </a:spcBef>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Specific Strategies</a:t>
            </a:r>
          </a:p>
        </p:txBody>
      </p:sp>
      <p:sp>
        <p:nvSpPr>
          <p:cNvPr id="77" name="Shape 7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20000"/>
              </a:lnSpc>
              <a:spcBef>
                <a:spcPts val="1000"/>
              </a:spcBef>
              <a:spcAft>
                <a:spcPts val="0"/>
              </a:spcAft>
              <a:buClr>
                <a:schemeClr val="dk2"/>
              </a:buClr>
              <a:buSzPct val="61111"/>
              <a:buFont typeface="Arial"/>
              <a:buNone/>
            </a:pPr>
            <a:r>
              <a:rPr lang="en" b="1">
                <a:latin typeface="Verdana"/>
                <a:ea typeface="Verdana"/>
                <a:cs typeface="Verdana"/>
                <a:sym typeface="Verdana"/>
              </a:rPr>
              <a:t>Strategy 2: make personal connections with the poem.</a:t>
            </a:r>
          </a:p>
          <a:p>
            <a:pPr marL="482600" marR="25400" lvl="0" indent="-342900" rtl="0">
              <a:lnSpc>
                <a:spcPct val="110000"/>
              </a:lnSpc>
              <a:spcBef>
                <a:spcPts val="200"/>
              </a:spcBef>
              <a:spcAft>
                <a:spcPts val="200"/>
              </a:spcAft>
              <a:buSzPct val="100000"/>
              <a:buFont typeface="Verdana"/>
            </a:pPr>
            <a:r>
              <a:rPr lang="en">
                <a:latin typeface="Verdana"/>
                <a:ea typeface="Verdana"/>
                <a:cs typeface="Verdana"/>
                <a:sym typeface="Verdana"/>
              </a:rPr>
              <a:t>As you read, record your first impressions and responses to the poem. What are your thoughts and feelings about the poem? Which sections evoked the strongest response? What questions do you have?</a:t>
            </a:r>
          </a:p>
          <a:p>
            <a:pPr marR="25400" lvl="0" rtl="0">
              <a:lnSpc>
                <a:spcPct val="110000"/>
              </a:lnSpc>
              <a:spcBef>
                <a:spcPts val="200"/>
              </a:spcBef>
              <a:spcAft>
                <a:spcPts val="200"/>
              </a:spcAft>
              <a:buNone/>
            </a:pPr>
            <a:endParaRPr>
              <a:latin typeface="Verdana"/>
              <a:ea typeface="Verdana"/>
              <a:cs typeface="Verdana"/>
              <a:sym typeface="Verdana"/>
            </a:endParaRPr>
          </a:p>
          <a:p>
            <a:pPr marL="482600" marR="25400" lvl="0" indent="-292100" rtl="0">
              <a:lnSpc>
                <a:spcPct val="110000"/>
              </a:lnSpc>
              <a:spcBef>
                <a:spcPts val="200"/>
              </a:spcBef>
              <a:spcAft>
                <a:spcPts val="200"/>
              </a:spcAft>
              <a:buSzPct val="100000"/>
              <a:buFont typeface="Verdana"/>
            </a:pPr>
            <a:r>
              <a:rPr lang="en">
                <a:latin typeface="Verdana"/>
                <a:ea typeface="Verdana"/>
                <a:cs typeface="Verdana"/>
                <a:sym typeface="Verdana"/>
              </a:rPr>
              <a:t>Do you identify with the feelings expressed? Think about times, places, or experiences which evoked a similar response in you. What is the connection</a:t>
            </a:r>
            <a:r>
              <a:rPr lang="en" sz="1000">
                <a:latin typeface="Verdana"/>
                <a:ea typeface="Verdana"/>
                <a:cs typeface="Verdana"/>
                <a:sym typeface="Verdana"/>
              </a:rPr>
              <a:t>?</a:t>
            </a:r>
          </a:p>
          <a:p>
            <a:pPr lvl="0">
              <a:spcBef>
                <a:spcPts val="0"/>
              </a:spcBef>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Specific Strategies</a:t>
            </a:r>
          </a:p>
        </p:txBody>
      </p:sp>
      <p:sp>
        <p:nvSpPr>
          <p:cNvPr id="83" name="Shape 83"/>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20000"/>
              </a:lnSpc>
              <a:spcBef>
                <a:spcPts val="1000"/>
              </a:spcBef>
              <a:spcAft>
                <a:spcPts val="0"/>
              </a:spcAft>
              <a:buClr>
                <a:schemeClr val="dk2"/>
              </a:buClr>
              <a:buSzPct val="61111"/>
              <a:buFont typeface="Arial"/>
              <a:buNone/>
            </a:pPr>
            <a:r>
              <a:rPr lang="en" b="1">
                <a:latin typeface="Verdana"/>
                <a:ea typeface="Verdana"/>
                <a:cs typeface="Verdana"/>
                <a:sym typeface="Verdana"/>
              </a:rPr>
              <a:t>Strategy 3: identify the purpose of the poem.</a:t>
            </a:r>
          </a:p>
          <a:p>
            <a:pPr marL="482600" marR="25400" lvl="0" indent="-342900" rtl="0">
              <a:lnSpc>
                <a:spcPct val="110000"/>
              </a:lnSpc>
              <a:spcBef>
                <a:spcPts val="200"/>
              </a:spcBef>
              <a:spcAft>
                <a:spcPts val="200"/>
              </a:spcAft>
              <a:buSzPct val="100000"/>
              <a:buFont typeface="Verdana"/>
            </a:pPr>
            <a:r>
              <a:rPr lang="en">
                <a:latin typeface="Verdana"/>
                <a:ea typeface="Verdana"/>
                <a:cs typeface="Verdana"/>
                <a:sym typeface="Verdana"/>
              </a:rPr>
              <a:t>Poems are written to achieve different purposes. For example</a:t>
            </a:r>
          </a:p>
          <a:p>
            <a:pPr marL="965200" marR="50800" lvl="1" indent="-342900" rtl="0">
              <a:lnSpc>
                <a:spcPct val="110000"/>
              </a:lnSpc>
              <a:spcBef>
                <a:spcPts val="400"/>
              </a:spcBef>
              <a:spcAft>
                <a:spcPts val="400"/>
              </a:spcAft>
              <a:buSzPct val="100000"/>
              <a:buFont typeface="Verdana"/>
            </a:pPr>
            <a:r>
              <a:rPr lang="en" sz="1800">
                <a:latin typeface="Verdana"/>
                <a:ea typeface="Verdana"/>
                <a:cs typeface="Verdana"/>
                <a:sym typeface="Verdana"/>
              </a:rPr>
              <a:t>a lyric poem expresses emotion</a:t>
            </a:r>
          </a:p>
          <a:p>
            <a:pPr marL="965200" marR="50800" lvl="1" indent="-342900" rtl="0">
              <a:lnSpc>
                <a:spcPct val="110000"/>
              </a:lnSpc>
              <a:spcBef>
                <a:spcPts val="400"/>
              </a:spcBef>
              <a:spcAft>
                <a:spcPts val="400"/>
              </a:spcAft>
              <a:buSzPct val="100000"/>
              <a:buFont typeface="Verdana"/>
            </a:pPr>
            <a:r>
              <a:rPr lang="en" sz="1800">
                <a:latin typeface="Verdana"/>
                <a:ea typeface="Verdana"/>
                <a:cs typeface="Verdana"/>
                <a:sym typeface="Verdana"/>
              </a:rPr>
              <a:t>a narrative poem tells a story</a:t>
            </a:r>
          </a:p>
          <a:p>
            <a:pPr marL="965200" marR="50800" lvl="1" indent="-342900" rtl="0">
              <a:lnSpc>
                <a:spcPct val="110000"/>
              </a:lnSpc>
              <a:spcBef>
                <a:spcPts val="400"/>
              </a:spcBef>
              <a:spcAft>
                <a:spcPts val="400"/>
              </a:spcAft>
              <a:buSzPct val="100000"/>
              <a:buFont typeface="Verdana"/>
            </a:pPr>
            <a:r>
              <a:rPr lang="en" sz="1800">
                <a:latin typeface="Verdana"/>
                <a:ea typeface="Verdana"/>
                <a:cs typeface="Verdana"/>
                <a:sym typeface="Verdana"/>
              </a:rPr>
              <a:t>light verse amuses</a:t>
            </a:r>
          </a:p>
          <a:p>
            <a:pPr marL="457200" marR="50800" lvl="0" indent="0" rtl="0">
              <a:lnSpc>
                <a:spcPct val="110000"/>
              </a:lnSpc>
              <a:spcBef>
                <a:spcPts val="400"/>
              </a:spcBef>
              <a:spcAft>
                <a:spcPts val="400"/>
              </a:spcAft>
              <a:buNone/>
            </a:pPr>
            <a:endParaRPr sz="1800">
              <a:latin typeface="Verdana"/>
              <a:ea typeface="Verdana"/>
              <a:cs typeface="Verdana"/>
              <a:sym typeface="Verdana"/>
            </a:endParaRPr>
          </a:p>
          <a:p>
            <a:pPr marL="482600" marR="25400" lvl="0" indent="-342900" rtl="0">
              <a:lnSpc>
                <a:spcPct val="110000"/>
              </a:lnSpc>
              <a:spcBef>
                <a:spcPts val="200"/>
              </a:spcBef>
              <a:spcAft>
                <a:spcPts val="200"/>
              </a:spcAft>
              <a:buSzPct val="100000"/>
              <a:buFont typeface="Verdana"/>
            </a:pPr>
            <a:r>
              <a:rPr lang="en">
                <a:latin typeface="Verdana"/>
                <a:ea typeface="Verdana"/>
                <a:cs typeface="Verdana"/>
                <a:sym typeface="Verdana"/>
              </a:rPr>
              <a:t>As you read the poem, ask yourself the poet’s purpose. After reading, consider whether that purpose is accomplished.</a:t>
            </a:r>
          </a:p>
          <a:p>
            <a:pPr lvl="0">
              <a:spcBef>
                <a:spcPts val="0"/>
              </a:spcBef>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Specific Strategies </a:t>
            </a:r>
          </a:p>
        </p:txBody>
      </p:sp>
      <p:sp>
        <p:nvSpPr>
          <p:cNvPr id="89" name="Shape 89"/>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20000"/>
              </a:lnSpc>
              <a:spcBef>
                <a:spcPts val="1000"/>
              </a:spcBef>
              <a:spcAft>
                <a:spcPts val="0"/>
              </a:spcAft>
              <a:buNone/>
            </a:pPr>
            <a:r>
              <a:rPr lang="en" sz="2400" b="1">
                <a:latin typeface="Verdana"/>
                <a:ea typeface="Verdana"/>
                <a:cs typeface="Verdana"/>
                <a:sym typeface="Verdana"/>
              </a:rPr>
              <a:t>Strategy 4: discuss; seminar.</a:t>
            </a:r>
          </a:p>
          <a:p>
            <a:pPr lvl="0" rtl="0">
              <a:lnSpc>
                <a:spcPct val="120000"/>
              </a:lnSpc>
              <a:spcBef>
                <a:spcPts val="1000"/>
              </a:spcBef>
              <a:spcAft>
                <a:spcPts val="0"/>
              </a:spcAft>
              <a:buClr>
                <a:schemeClr val="dk2"/>
              </a:buClr>
              <a:buSzPct val="45833"/>
              <a:buFont typeface="Arial"/>
              <a:buNone/>
            </a:pPr>
            <a:endParaRPr sz="2400" b="1">
              <a:latin typeface="Verdana"/>
              <a:ea typeface="Verdana"/>
              <a:cs typeface="Verdana"/>
              <a:sym typeface="Verdana"/>
            </a:endParaRPr>
          </a:p>
          <a:p>
            <a:pPr marL="482600" marR="25400" lvl="0" indent="-381000" rtl="0">
              <a:lnSpc>
                <a:spcPct val="110000"/>
              </a:lnSpc>
              <a:spcBef>
                <a:spcPts val="200"/>
              </a:spcBef>
              <a:spcAft>
                <a:spcPts val="200"/>
              </a:spcAft>
              <a:buSzPct val="100000"/>
              <a:buFont typeface="Verdana"/>
            </a:pPr>
            <a:r>
              <a:rPr lang="en" sz="2400">
                <a:latin typeface="Verdana"/>
                <a:ea typeface="Verdana"/>
                <a:cs typeface="Verdana"/>
                <a:sym typeface="Verdana"/>
              </a:rPr>
              <a:t>Discuss your response, your ideas and questions with others who are reading the same poem. Use their ideas and insights to test and develop your own.</a:t>
            </a:r>
          </a:p>
          <a:p>
            <a:pPr lvl="0">
              <a:spcBef>
                <a:spcPts val="0"/>
              </a:spcBef>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Specific Strategies</a:t>
            </a:r>
          </a:p>
        </p:txBody>
      </p:sp>
      <p:sp>
        <p:nvSpPr>
          <p:cNvPr id="95" name="Shape 95"/>
          <p:cNvSpPr txBox="1">
            <a:spLocks noGrp="1"/>
          </p:cNvSpPr>
          <p:nvPr>
            <p:ph type="body" idx="1"/>
          </p:nvPr>
        </p:nvSpPr>
        <p:spPr>
          <a:xfrm>
            <a:off x="311700" y="1017725"/>
            <a:ext cx="8520599" cy="3334800"/>
          </a:xfrm>
          <a:prstGeom prst="rect">
            <a:avLst/>
          </a:prstGeom>
        </p:spPr>
        <p:txBody>
          <a:bodyPr lIns="91425" tIns="91425" rIns="91425" bIns="91425" anchor="t" anchorCtr="0">
            <a:noAutofit/>
          </a:bodyPr>
          <a:lstStyle/>
          <a:p>
            <a:pPr lvl="0" rtl="0">
              <a:lnSpc>
                <a:spcPct val="120000"/>
              </a:lnSpc>
              <a:spcBef>
                <a:spcPts val="1000"/>
              </a:spcBef>
              <a:spcAft>
                <a:spcPts val="0"/>
              </a:spcAft>
              <a:buClr>
                <a:schemeClr val="dk2"/>
              </a:buClr>
              <a:buSzPct val="61111"/>
              <a:buFont typeface="Arial"/>
              <a:buNone/>
            </a:pPr>
            <a:r>
              <a:rPr lang="en" b="1">
                <a:latin typeface="Verdana"/>
                <a:ea typeface="Verdana"/>
                <a:cs typeface="Verdana"/>
                <a:sym typeface="Verdana"/>
              </a:rPr>
              <a:t>Strategy 5: appreciate the poet’s craft.</a:t>
            </a:r>
          </a:p>
          <a:p>
            <a:pPr marL="482600" marR="25400" lvl="0" indent="-342900" rtl="0">
              <a:lnSpc>
                <a:spcPct val="110000"/>
              </a:lnSpc>
              <a:spcBef>
                <a:spcPts val="200"/>
              </a:spcBef>
              <a:spcAft>
                <a:spcPts val="200"/>
              </a:spcAft>
              <a:buSzPct val="100000"/>
              <a:buFont typeface="Verdana"/>
            </a:pPr>
            <a:r>
              <a:rPr lang="en">
                <a:latin typeface="Verdana"/>
                <a:ea typeface="Verdana"/>
                <a:cs typeface="Verdana"/>
                <a:sym typeface="Verdana"/>
              </a:rPr>
              <a:t>As you read, note the words and phrases the poet uses, and the effects thereby created. </a:t>
            </a:r>
          </a:p>
          <a:p>
            <a:pPr marL="965200" marR="50800" lvl="1" indent="-342900" rtl="0">
              <a:lnSpc>
                <a:spcPct val="110000"/>
              </a:lnSpc>
              <a:spcBef>
                <a:spcPts val="400"/>
              </a:spcBef>
              <a:spcAft>
                <a:spcPts val="400"/>
              </a:spcAft>
              <a:buSzPct val="100000"/>
              <a:buFont typeface="Verdana"/>
            </a:pPr>
            <a:r>
              <a:rPr lang="en" sz="1800">
                <a:latin typeface="Verdana"/>
                <a:ea typeface="Verdana"/>
                <a:cs typeface="Verdana"/>
                <a:sym typeface="Verdana"/>
              </a:rPr>
              <a:t>Literary devices – simile, metaphor, personification, allusion - appeal to the reader’s imagination.</a:t>
            </a:r>
          </a:p>
          <a:p>
            <a:pPr marL="965200" marR="50800" lvl="1" indent="-342900" rtl="0">
              <a:lnSpc>
                <a:spcPct val="110000"/>
              </a:lnSpc>
              <a:spcBef>
                <a:spcPts val="400"/>
              </a:spcBef>
              <a:spcAft>
                <a:spcPts val="400"/>
              </a:spcAft>
              <a:buSzPct val="100000"/>
              <a:buFont typeface="Verdana"/>
            </a:pPr>
            <a:r>
              <a:rPr lang="en" sz="1800">
                <a:latin typeface="Verdana"/>
                <a:ea typeface="Verdana"/>
                <a:cs typeface="Verdana"/>
                <a:sym typeface="Verdana"/>
              </a:rPr>
              <a:t>Imagery gives vivid description that appeals to our five senses.</a:t>
            </a:r>
          </a:p>
          <a:p>
            <a:pPr marL="965200" marR="50800" lvl="1" indent="-342900" rtl="0">
              <a:lnSpc>
                <a:spcPct val="110000"/>
              </a:lnSpc>
              <a:spcBef>
                <a:spcPts val="400"/>
              </a:spcBef>
              <a:spcAft>
                <a:spcPts val="400"/>
              </a:spcAft>
              <a:buSzPct val="100000"/>
              <a:buFont typeface="Verdana"/>
            </a:pPr>
            <a:r>
              <a:rPr lang="en" sz="1800">
                <a:latin typeface="Verdana"/>
                <a:ea typeface="Verdana"/>
                <a:cs typeface="Verdana"/>
                <a:sym typeface="Verdana"/>
              </a:rPr>
              <a:t> Sound devices – rhyme, alliteration, assonance, consonance - appeal directly to the ear.</a:t>
            </a:r>
          </a:p>
          <a:p>
            <a:pPr marL="965200" marR="50800" lvl="1" indent="-342900" rtl="0">
              <a:lnSpc>
                <a:spcPct val="110000"/>
              </a:lnSpc>
              <a:spcBef>
                <a:spcPts val="400"/>
              </a:spcBef>
              <a:spcAft>
                <a:spcPts val="400"/>
              </a:spcAft>
              <a:buSzPct val="100000"/>
              <a:buFont typeface="Verdana"/>
            </a:pPr>
            <a:r>
              <a:rPr lang="en" sz="1800">
                <a:latin typeface="Verdana"/>
                <a:ea typeface="Verdana"/>
                <a:cs typeface="Verdana"/>
                <a:sym typeface="Verdana"/>
              </a:rPr>
              <a:t> Rhetorical devices – apostrophe, inversion, repetition, antithesis, oxymoron, paradox – enhance the effectiveness of the expression.</a:t>
            </a:r>
          </a:p>
          <a:p>
            <a:pPr lvl="0">
              <a:spcBef>
                <a:spcPts val="0"/>
              </a:spcBef>
              <a:buNone/>
            </a:pPr>
            <a:endParaRPr/>
          </a:p>
        </p:txBody>
      </p:sp>
      <p:sp>
        <p:nvSpPr>
          <p:cNvPr id="96" name="Shape 96"/>
          <p:cNvSpPr txBox="1"/>
          <p:nvPr/>
        </p:nvSpPr>
        <p:spPr>
          <a:xfrm>
            <a:off x="857250" y="4352525"/>
            <a:ext cx="6965100" cy="1017599"/>
          </a:xfrm>
          <a:prstGeom prst="rect">
            <a:avLst/>
          </a:prstGeom>
          <a:noFill/>
          <a:ln>
            <a:noFill/>
          </a:ln>
        </p:spPr>
        <p:txBody>
          <a:bodyPr lIns="91425" tIns="91425" rIns="91425" bIns="91425" anchor="ctr" anchorCtr="0">
            <a:noAutofit/>
          </a:bodyPr>
          <a:lstStyle/>
          <a:p>
            <a:pPr lvl="0" rtl="0">
              <a:spcBef>
                <a:spcPts val="0"/>
              </a:spcBef>
              <a:buNone/>
            </a:pPr>
            <a:r>
              <a:rPr lang="en" sz="1000">
                <a:solidFill>
                  <a:schemeClr val="dk2"/>
                </a:solidFill>
                <a:highlight>
                  <a:srgbClr val="FFFFFF"/>
                </a:highlight>
                <a:latin typeface="Verdana"/>
                <a:ea typeface="Verdana"/>
                <a:cs typeface="Verdana"/>
                <a:sym typeface="Verdana"/>
              </a:rPr>
              <a:t>from Saliani, Dom. (2002). </a:t>
            </a:r>
            <a:r>
              <a:rPr lang="en" sz="1000" i="1">
                <a:solidFill>
                  <a:schemeClr val="dk2"/>
                </a:solidFill>
                <a:latin typeface="Verdana"/>
                <a:ea typeface="Verdana"/>
                <a:cs typeface="Verdana"/>
                <a:sym typeface="Verdana"/>
              </a:rPr>
              <a:t>Communicate</a:t>
            </a:r>
            <a:r>
              <a:rPr lang="en" sz="1000">
                <a:solidFill>
                  <a:schemeClr val="dk2"/>
                </a:solidFill>
                <a:highlight>
                  <a:srgbClr val="FFFFFF"/>
                </a:highlight>
                <a:latin typeface="Verdana"/>
                <a:ea typeface="Verdana"/>
                <a:cs typeface="Verdana"/>
                <a:sym typeface="Verdana"/>
              </a:rPr>
              <a:t> (pp. 7-8). Scarborough, ON: Nelson Thomson Learning.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451</Words>
  <Application>Microsoft Macintosh PowerPoint</Application>
  <PresentationFormat>On-screen Show (16:9)</PresentationFormat>
  <Paragraphs>38</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Verdana</vt:lpstr>
      <vt:lpstr>Playfair Display</vt:lpstr>
      <vt:lpstr>Arial</vt:lpstr>
      <vt:lpstr>Montserrat</vt:lpstr>
      <vt:lpstr>Oswald</vt:lpstr>
      <vt:lpstr>pop</vt:lpstr>
      <vt:lpstr>Poetry</vt:lpstr>
      <vt:lpstr>General Strategies</vt:lpstr>
      <vt:lpstr>Specific Strategies</vt:lpstr>
      <vt:lpstr>Specific Strategies</vt:lpstr>
      <vt:lpstr>Specific Strategies</vt:lpstr>
      <vt:lpstr>Specific Strategies </vt:lpstr>
      <vt:lpstr>Specific Strategies</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dc:title>
  <cp:lastModifiedBy>Lafferty, Daniel P</cp:lastModifiedBy>
  <cp:revision>1</cp:revision>
  <dcterms:modified xsi:type="dcterms:W3CDTF">2019-03-04T22:47:30Z</dcterms:modified>
</cp:coreProperties>
</file>