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7"/>
  </p:notesMasterIdLst>
  <p:sldIdLst>
    <p:sldId id="256" r:id="rId5"/>
    <p:sldId id="260" r:id="rId6"/>
    <p:sldId id="263" r:id="rId7"/>
    <p:sldId id="261" r:id="rId8"/>
    <p:sldId id="262" r:id="rId9"/>
    <p:sldId id="259" r:id="rId10"/>
    <p:sldId id="269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8" autoAdjust="0"/>
    <p:restoredTop sz="94718"/>
  </p:normalViewPr>
  <p:slideViewPr>
    <p:cSldViewPr snapToGrid="0" snapToObjects="1">
      <p:cViewPr>
        <p:scale>
          <a:sx n="72" d="100"/>
          <a:sy n="72" d="100"/>
        </p:scale>
        <p:origin x="1904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1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157B0-7A43-5148-960F-105422440FBB}" type="datetimeFigureOut">
              <a:rPr lang="en-US" smtClean="0"/>
              <a:t>4/2/19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89654-3458-6A4D-8898-08B3AC6A1A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67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89654-3458-6A4D-8898-08B3AC6A1A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23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89654-3458-6A4D-8898-08B3AC6A1A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18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89654-3458-6A4D-8898-08B3AC6A1A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4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E89654-3458-6A4D-8898-08B3AC6A1A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43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522686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Canadian Immigration:         By the Numbers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22687"/>
            <a:ext cx="6400800" cy="311611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Quantitative Analysis of Population and Immigration Trends in Canada and their Effects on the Economy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43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476312"/>
            <a:ext cx="8229600" cy="47631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722" y="352824"/>
            <a:ext cx="8229600" cy="444777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CONS of increased Migration </a:t>
            </a:r>
          </a:p>
          <a:p>
            <a:pPr marL="0" indent="0" algn="ctr">
              <a:buNone/>
            </a:pPr>
            <a:r>
              <a:rPr lang="en-US" dirty="0" smtClean="0"/>
              <a:t>(Pros of population decrease?)</a:t>
            </a:r>
          </a:p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2257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511594"/>
            <a:ext cx="8229600" cy="5115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PROS </a:t>
            </a:r>
            <a:r>
              <a:rPr lang="en-US" dirty="0"/>
              <a:t>of increased </a:t>
            </a:r>
            <a:r>
              <a:rPr lang="en-US" dirty="0" smtClean="0"/>
              <a:t>Migration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(Cons </a:t>
            </a:r>
            <a:r>
              <a:rPr lang="en-US" dirty="0"/>
              <a:t>of population decrease?)</a:t>
            </a:r>
          </a:p>
          <a:p>
            <a:pPr marL="0" indent="0">
              <a:buNone/>
            </a:pPr>
            <a:r>
              <a:rPr lang="en-US" dirty="0"/>
              <a:t>1.</a:t>
            </a:r>
          </a:p>
          <a:p>
            <a:pPr marL="0" indent="0">
              <a:buNone/>
            </a:pPr>
            <a:r>
              <a:rPr lang="en-US" dirty="0"/>
              <a:t>2.</a:t>
            </a:r>
          </a:p>
          <a:p>
            <a:pPr marL="0" indent="0">
              <a:buNone/>
            </a:pPr>
            <a:r>
              <a:rPr lang="en-US" dirty="0"/>
              <a:t>3.</a:t>
            </a:r>
          </a:p>
          <a:p>
            <a:pPr marL="0" indent="0">
              <a:buNone/>
            </a:pPr>
            <a:r>
              <a:rPr lang="en-US" dirty="0"/>
              <a:t>4.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43" y="-733724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336"/>
            <a:ext cx="8229600" cy="58968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“Weaker economic growth over the long term will limit the amount of revenue that governments in Canada collect over the forecast period at a time when the aging of Canada’s population will require significantly more expenditures … (health care spending, Canada Pension Benefits and OAS Benefits) Higher immigration can increase the growth of Canada’s </a:t>
            </a:r>
            <a:r>
              <a:rPr lang="en-US" sz="2400" dirty="0" err="1" smtClean="0"/>
              <a:t>labour</a:t>
            </a:r>
            <a:r>
              <a:rPr lang="en-US" sz="2400" dirty="0" smtClean="0"/>
              <a:t> force over the longer term and generate higher economic growth”. 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                      </a:t>
            </a:r>
            <a:r>
              <a:rPr lang="en-US" sz="2000" b="1" dirty="0" smtClean="0">
                <a:solidFill>
                  <a:srgbClr val="008000"/>
                </a:solidFill>
              </a:rPr>
              <a:t>Source:  </a:t>
            </a:r>
            <a:r>
              <a:rPr lang="en-US" sz="2000" b="1" dirty="0" err="1" smtClean="0">
                <a:solidFill>
                  <a:srgbClr val="008000"/>
                </a:solidFill>
              </a:rPr>
              <a:t>thestar.com</a:t>
            </a:r>
            <a:endParaRPr lang="en-US" sz="2000" b="1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3600" b="1" dirty="0" smtClean="0"/>
              <a:t>Does POPULATION GROWTH </a:t>
            </a:r>
            <a:r>
              <a:rPr lang="en-US" b="1" dirty="0" smtClean="0"/>
              <a:t>lead to </a:t>
            </a:r>
            <a:r>
              <a:rPr lang="en-US" sz="3600" b="1" dirty="0" smtClean="0"/>
              <a:t>ECONOMIC GROWTH </a:t>
            </a:r>
            <a:r>
              <a:rPr lang="en-US" b="1" dirty="0" smtClean="0"/>
              <a:t>which leads to  </a:t>
            </a:r>
            <a:r>
              <a:rPr lang="en-US" sz="3600" b="1" dirty="0" smtClean="0"/>
              <a:t>PERSONAL WEALTH?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2926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6850"/>
            <a:ext cx="8229600" cy="5363302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NATURAL INCREASE</a:t>
            </a:r>
          </a:p>
          <a:p>
            <a:pPr>
              <a:buFontTx/>
              <a:buChar char="-"/>
            </a:pPr>
            <a:r>
              <a:rPr lang="en-US" sz="2800" dirty="0" smtClean="0"/>
              <a:t>Change in the size of population owing to the difference between the number of births and the number of deaths during a given period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3366FF"/>
                </a:solidFill>
              </a:rPr>
              <a:t>MIGRATORY INCREASE</a:t>
            </a:r>
          </a:p>
          <a:p>
            <a:pPr>
              <a:buFontTx/>
              <a:buChar char="-"/>
            </a:pPr>
            <a:r>
              <a:rPr lang="en-US" sz="2800" dirty="0" smtClean="0"/>
              <a:t>Change in the size of population owing to the difference between the number of migrants who settle within a geographic area and the number of migrants who leave that same area during a given period {for our discussion - immigration}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8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7-02-28 at 8.58.3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1" b="8201"/>
          <a:stretch>
            <a:fillRect/>
          </a:stretch>
        </p:blipFill>
        <p:spPr>
          <a:xfrm>
            <a:off x="315913" y="211694"/>
            <a:ext cx="8229600" cy="5821581"/>
          </a:xfrm>
        </p:spPr>
      </p:pic>
      <p:sp>
        <p:nvSpPr>
          <p:cNvPr id="6" name="TextBox 5"/>
          <p:cNvSpPr txBox="1"/>
          <p:nvPr/>
        </p:nvSpPr>
        <p:spPr>
          <a:xfrm>
            <a:off x="4939127" y="6033275"/>
            <a:ext cx="3729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Source http</a:t>
            </a:r>
            <a:r>
              <a:rPr lang="en-US" b="1" dirty="0">
                <a:solidFill>
                  <a:srgbClr val="008000"/>
                </a:solidFill>
              </a:rPr>
              <a:t>://</a:t>
            </a:r>
            <a:r>
              <a:rPr lang="en-US" b="1" dirty="0" err="1">
                <a:solidFill>
                  <a:srgbClr val="008000"/>
                </a:solidFill>
              </a:rPr>
              <a:t>www.statcan.gc.ca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9127" y="5204141"/>
            <a:ext cx="8996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1949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650182" y="511594"/>
            <a:ext cx="1800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Extrapolation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3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36655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9236"/>
            <a:ext cx="8229600" cy="559692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3600" u="sng" dirty="0"/>
              <a:t>Strong population growth in 3 periods</a:t>
            </a:r>
            <a:r>
              <a:rPr lang="en-US" sz="3600" dirty="0"/>
              <a:t> – why?</a:t>
            </a:r>
          </a:p>
          <a:p>
            <a:pPr marL="514350" indent="-514350">
              <a:buAutoNum type="arabicParenR"/>
            </a:pPr>
            <a:r>
              <a:rPr lang="en-US" b="1" dirty="0">
                <a:solidFill>
                  <a:srgbClr val="3366FF"/>
                </a:solidFill>
              </a:rPr>
              <a:t>Prior to Confederation (1851-1861)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 </a:t>
            </a:r>
            <a:r>
              <a:rPr lang="en-US" dirty="0"/>
              <a:t>-high fertility rates</a:t>
            </a:r>
          </a:p>
          <a:p>
            <a:pPr marL="0" indent="0">
              <a:buNone/>
            </a:pPr>
            <a:r>
              <a:rPr lang="en-US" dirty="0"/>
              <a:t>	 -large numbers of immigrants settling in the West</a:t>
            </a:r>
          </a:p>
          <a:p>
            <a:pPr marL="457200" indent="-457200">
              <a:buAutoNum type="arabicParenR" startAt="2"/>
            </a:pPr>
            <a:r>
              <a:rPr lang="en-US" b="1" dirty="0">
                <a:solidFill>
                  <a:srgbClr val="3366FF"/>
                </a:solidFill>
              </a:rPr>
              <a:t>Early in the 20</a:t>
            </a:r>
            <a:r>
              <a:rPr lang="en-US" b="1" baseline="30000" dirty="0">
                <a:solidFill>
                  <a:srgbClr val="3366FF"/>
                </a:solidFill>
              </a:rPr>
              <a:t>th</a:t>
            </a:r>
            <a:r>
              <a:rPr lang="en-US" b="1" dirty="0">
                <a:solidFill>
                  <a:srgbClr val="3366FF"/>
                </a:solidFill>
              </a:rPr>
              <a:t> century (1901 - 1911)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-</a:t>
            </a:r>
            <a:r>
              <a:rPr lang="en-US" dirty="0"/>
              <a:t>relatively high fertility rates (5 children/woman)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 -high </a:t>
            </a:r>
            <a:r>
              <a:rPr lang="en-US" dirty="0"/>
              <a:t>immigration numbers, mostly from Europe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3366FF"/>
                </a:solidFill>
              </a:rPr>
              <a:t>3)	After World War 2 to the </a:t>
            </a:r>
            <a:r>
              <a:rPr lang="en-US" b="1" dirty="0" smtClean="0">
                <a:solidFill>
                  <a:srgbClr val="3366FF"/>
                </a:solidFill>
              </a:rPr>
              <a:t>early-</a:t>
            </a:r>
            <a:r>
              <a:rPr lang="en-US" b="1" dirty="0">
                <a:solidFill>
                  <a:srgbClr val="3366FF"/>
                </a:solidFill>
              </a:rPr>
              <a:t>1960’s</a:t>
            </a:r>
          </a:p>
          <a:p>
            <a:pPr marL="0" indent="0">
              <a:buNone/>
            </a:pPr>
            <a:r>
              <a:rPr lang="en-US" dirty="0"/>
              <a:t>       -refugees / stateless </a:t>
            </a:r>
            <a:r>
              <a:rPr lang="en-US" dirty="0" smtClean="0"/>
              <a:t>people /economic migrants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/>
              <a:t>-rise in fertility rates resulted in a ‘baby boom’</a:t>
            </a:r>
          </a:p>
          <a:p>
            <a:pPr marL="0" indent="0">
              <a:buNone/>
            </a:pPr>
            <a:r>
              <a:rPr lang="en-US" dirty="0"/>
              <a:t>       -high immigration due to other </a:t>
            </a:r>
            <a:r>
              <a:rPr lang="en-US" dirty="0" smtClean="0"/>
              <a:t>geo-political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world events</a:t>
            </a:r>
          </a:p>
        </p:txBody>
      </p:sp>
    </p:spTree>
    <p:extLst>
      <p:ext uri="{BB962C8B-B14F-4D97-AF65-F5344CB8AC3E}">
        <p14:creationId xmlns:p14="http://schemas.microsoft.com/office/powerpoint/2010/main" val="875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43" y="347678"/>
            <a:ext cx="8591986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u="sng" dirty="0" smtClean="0"/>
              <a:t>Noticeable decline in overall population growth starting in the 1960’s to the present </a:t>
            </a:r>
            <a:r>
              <a:rPr lang="en-US" dirty="0" smtClean="0"/>
              <a:t>– why?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Rapid decrease in fertility rates, which has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remained constant (less than 2 children/woman)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(change in societal “norms”?)</a:t>
            </a:r>
          </a:p>
          <a:p>
            <a:pPr marL="514350" indent="-514350">
              <a:buAutoNum type="arabicPeriod" startAt="2"/>
            </a:pPr>
            <a:r>
              <a:rPr lang="en-US" sz="2800" dirty="0" smtClean="0"/>
              <a:t>Steady rise in the number of deaths, partly due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to an aging population</a:t>
            </a:r>
            <a:endParaRPr lang="en-US" sz="2800" dirty="0"/>
          </a:p>
          <a:p>
            <a:pPr marL="0" indent="0">
              <a:buNone/>
            </a:pPr>
            <a:r>
              <a:rPr lang="en-US" dirty="0" smtClean="0"/>
              <a:t>So ..… the </a:t>
            </a:r>
            <a:r>
              <a:rPr lang="en-US" dirty="0" smtClean="0">
                <a:solidFill>
                  <a:srgbClr val="FF0000"/>
                </a:solidFill>
              </a:rPr>
              <a:t>engine of Canada’s population growth</a:t>
            </a:r>
            <a:r>
              <a:rPr lang="en-US" dirty="0" smtClean="0"/>
              <a:t> since 1999 has been, and continues to be, </a:t>
            </a:r>
            <a:r>
              <a:rPr lang="en-US" dirty="0" smtClean="0">
                <a:solidFill>
                  <a:srgbClr val="FF0000"/>
                </a:solidFill>
              </a:rPr>
              <a:t>migratory growth.</a:t>
            </a:r>
          </a:p>
        </p:txBody>
      </p:sp>
    </p:spTree>
    <p:extLst>
      <p:ext uri="{BB962C8B-B14F-4D97-AF65-F5344CB8AC3E}">
        <p14:creationId xmlns:p14="http://schemas.microsoft.com/office/powerpoint/2010/main" val="317354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9304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Migratory Increase – the major engine of population growth since 1999</a:t>
            </a:r>
            <a:endParaRPr lang="en-US" sz="3200" dirty="0"/>
          </a:p>
        </p:txBody>
      </p:sp>
      <p:pic>
        <p:nvPicPr>
          <p:cNvPr id="4" name="Content Placeholder 3" descr="Screen Shot 2017-02-28 at 8.08.58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9" b="6999"/>
          <a:stretch>
            <a:fillRect/>
          </a:stretch>
        </p:blipFill>
        <p:spPr>
          <a:xfrm>
            <a:off x="457200" y="1411292"/>
            <a:ext cx="8229600" cy="5202015"/>
          </a:xfrm>
        </p:spPr>
      </p:pic>
      <p:sp>
        <p:nvSpPr>
          <p:cNvPr id="9" name="TextBox 8"/>
          <p:cNvSpPr txBox="1"/>
          <p:nvPr/>
        </p:nvSpPr>
        <p:spPr>
          <a:xfrm>
            <a:off x="6068070" y="1411292"/>
            <a:ext cx="2673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www.statcan.gc.ca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0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599799"/>
            <a:ext cx="8229600" cy="5997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Screen Shot 2017-03-01 at 8.55.29 A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29" b="4029"/>
          <a:stretch>
            <a:fillRect/>
          </a:stretch>
        </p:blipFill>
        <p:spPr>
          <a:xfrm>
            <a:off x="457200" y="123825"/>
            <a:ext cx="8229600" cy="6002338"/>
          </a:xfrm>
        </p:spPr>
      </p:pic>
      <p:sp>
        <p:nvSpPr>
          <p:cNvPr id="5" name="TextBox 4"/>
          <p:cNvSpPr txBox="1"/>
          <p:nvPr/>
        </p:nvSpPr>
        <p:spPr>
          <a:xfrm>
            <a:off x="4621613" y="793852"/>
            <a:ext cx="406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**Immigrant Source Countries have changed over the years.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8568" y="6280252"/>
            <a:ext cx="4699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Source http://</a:t>
            </a:r>
            <a:r>
              <a:rPr lang="en-US" b="1" dirty="0" err="1">
                <a:solidFill>
                  <a:srgbClr val="008000"/>
                </a:solidFill>
              </a:rPr>
              <a:t>www.statcan.gc.ca</a:t>
            </a:r>
            <a:endParaRPr lang="en-US" b="1" dirty="0">
              <a:solidFill>
                <a:srgbClr val="008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5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68362"/>
            <a:ext cx="8229600" cy="86836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722" y="18890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Future population growth could rely even more on migratory increase because: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Mathematical models suggest that natural increase will continue to decline (stagnant fertility rates, more natural deaths </a:t>
            </a:r>
            <a:r>
              <a:rPr lang="en-US" sz="2400" dirty="0" err="1" smtClean="0"/>
              <a:t>vs</a:t>
            </a:r>
            <a:r>
              <a:rPr lang="en-US" sz="2800" dirty="0" smtClean="0"/>
              <a:t> fewer live births) **regional exception is Nunavut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Accelerated population aging </a:t>
            </a:r>
            <a:r>
              <a:rPr lang="en-US" sz="2800" dirty="0" err="1" smtClean="0"/>
              <a:t>betwn</a:t>
            </a:r>
            <a:r>
              <a:rPr lang="en-US" sz="2800" dirty="0" smtClean="0"/>
              <a:t> 2011-2031 so the number of natural deaths will increase</a:t>
            </a:r>
          </a:p>
        </p:txBody>
      </p:sp>
    </p:spTree>
    <p:extLst>
      <p:ext uri="{BB962C8B-B14F-4D97-AF65-F5344CB8AC3E}">
        <p14:creationId xmlns:p14="http://schemas.microsoft.com/office/powerpoint/2010/main" val="427781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060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3366FF"/>
                </a:solidFill>
              </a:rPr>
              <a:t>By 2031, migratory increase could account for more than 80% of Canada’s population growth (currently at ~ 67%)</a:t>
            </a:r>
          </a:p>
          <a:p>
            <a:pPr marL="0" indent="0" algn="ctr">
              <a:buNone/>
            </a:pPr>
            <a:r>
              <a:rPr lang="en-US" dirty="0" smtClean="0"/>
              <a:t>Without a sustained level of immigration, Canada’s </a:t>
            </a:r>
            <a:r>
              <a:rPr lang="en-US" u="sng" dirty="0" smtClean="0"/>
              <a:t>population growth </a:t>
            </a:r>
            <a:r>
              <a:rPr lang="en-US" dirty="0" smtClean="0"/>
              <a:t>could be close to </a:t>
            </a:r>
            <a:r>
              <a:rPr lang="en-US" u="sng" dirty="0" smtClean="0"/>
              <a:t>zero</a:t>
            </a:r>
            <a:r>
              <a:rPr lang="en-US" dirty="0" smtClean="0"/>
              <a:t> within 20 years.</a:t>
            </a:r>
          </a:p>
          <a:p>
            <a:pPr marL="0" indent="0" algn="ctr">
              <a:buNone/>
            </a:pPr>
            <a:r>
              <a:rPr lang="en-US" sz="2200" b="1" dirty="0" smtClean="0">
                <a:solidFill>
                  <a:srgbClr val="008000"/>
                </a:solidFill>
              </a:rPr>
              <a:t>                                           </a:t>
            </a:r>
            <a:r>
              <a:rPr lang="en-US" sz="1800" b="1" dirty="0" smtClean="0">
                <a:solidFill>
                  <a:srgbClr val="008000"/>
                </a:solidFill>
              </a:rPr>
              <a:t>Source </a:t>
            </a:r>
            <a:r>
              <a:rPr lang="en-US" sz="1800" b="1" dirty="0">
                <a:solidFill>
                  <a:srgbClr val="008000"/>
                </a:solidFill>
              </a:rPr>
              <a:t>http://</a:t>
            </a:r>
            <a:r>
              <a:rPr lang="en-US" sz="1800" b="1" dirty="0" err="1" smtClean="0">
                <a:solidFill>
                  <a:srgbClr val="008000"/>
                </a:solidFill>
              </a:rPr>
              <a:t>www.statcan.gc.ca</a:t>
            </a: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SO WHAT??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09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sharepoint/v3/fields"/>
    <ds:schemaRef ds:uri="http://purl.org/dc/elements/1.1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2465</TotalTime>
  <Words>453</Words>
  <Application>Microsoft Macintosh PowerPoint</Application>
  <PresentationFormat>On-screen Show (4:3)</PresentationFormat>
  <Paragraphs>60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Office Theme</vt:lpstr>
      <vt:lpstr>Canadian Immigration:         By the Numbers</vt:lpstr>
      <vt:lpstr>Key Ideas</vt:lpstr>
      <vt:lpstr>PowerPoint Presentation</vt:lpstr>
      <vt:lpstr>PowerPoint Presentation</vt:lpstr>
      <vt:lpstr>PowerPoint Presentation</vt:lpstr>
      <vt:lpstr>Migratory Increase – the major engine of population growth since 1999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Lafferty, Daniel P</cp:lastModifiedBy>
  <cp:revision>75</cp:revision>
  <dcterms:created xsi:type="dcterms:W3CDTF">2010-04-12T23:12:02Z</dcterms:created>
  <dcterms:modified xsi:type="dcterms:W3CDTF">2019-04-03T16:28:00Z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