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56" r:id="rId3"/>
    <p:sldId id="264" r:id="rId4"/>
    <p:sldId id="265" r:id="rId5"/>
    <p:sldId id="266" r:id="rId6"/>
    <p:sldId id="267" r:id="rId7"/>
    <p:sldId id="268" r:id="rId8"/>
    <p:sldId id="269" r:id="rId9"/>
    <p:sldId id="272" r:id="rId10"/>
    <p:sldId id="270" r:id="rId11"/>
    <p:sldId id="271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76F9C-08D2-EA48-8C64-E2A2E26A58A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lipartguy.com/images/illustrations/xsmall2/131_boy_and_girl_having_fun_at_a_birthday_party.jpg" TargetMode="Externa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6064" y="2967335"/>
            <a:ext cx="6891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Bills Become Laws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804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5276" y="641607"/>
            <a:ext cx="7433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If the bill is approved to move on to</a:t>
            </a:r>
            <a:r>
              <a:rPr lang="is-IS" sz="4800" b="1" u="sng" dirty="0" smtClean="0"/>
              <a:t>…</a:t>
            </a:r>
            <a:endParaRPr lang="en-US" sz="48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855276" y="3712161"/>
            <a:ext cx="7433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The Committee Stage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4277221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311" y="1439081"/>
            <a:ext cx="7577782" cy="5418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This is a detailed study of the bill.</a:t>
            </a:r>
          </a:p>
          <a:p>
            <a:pPr marL="457200" indent="-457200">
              <a:lnSpc>
                <a:spcPct val="90000"/>
              </a:lnSpc>
              <a:buFontTx/>
              <a:buChar char="-"/>
              <a:defRPr/>
            </a:pPr>
            <a:r>
              <a:rPr lang="en-US" sz="3200" dirty="0" smtClean="0"/>
              <a:t>A </a:t>
            </a:r>
            <a:r>
              <a:rPr lang="en-US" sz="3200" u="sng" dirty="0" smtClean="0"/>
              <a:t>committee</a:t>
            </a:r>
            <a:r>
              <a:rPr lang="en-US" sz="3200" dirty="0" smtClean="0"/>
              <a:t> of MPs</a:t>
            </a:r>
            <a:r>
              <a:rPr lang="en-US" sz="3200" dirty="0"/>
              <a:t> </a:t>
            </a:r>
            <a:r>
              <a:rPr lang="en-US" sz="3200" dirty="0" smtClean="0"/>
              <a:t>or Senators study the bill further. They investigate the bill with the help of witnesses, people directly impacted, FNMI elders, scientists, specialists</a:t>
            </a:r>
            <a:r>
              <a:rPr lang="is-IS" sz="3200" dirty="0" smtClean="0"/>
              <a:t>… people who are </a:t>
            </a:r>
            <a:r>
              <a:rPr lang="is-IS" sz="3200" b="1" dirty="0" smtClean="0"/>
              <a:t>experts</a:t>
            </a:r>
            <a:r>
              <a:rPr lang="is-IS" sz="3200" dirty="0" smtClean="0"/>
              <a:t> in the field.</a:t>
            </a:r>
          </a:p>
          <a:p>
            <a:pPr marL="457200" indent="-457200">
              <a:lnSpc>
                <a:spcPct val="90000"/>
              </a:lnSpc>
              <a:buFontTx/>
              <a:buChar char="-"/>
              <a:defRPr/>
            </a:pPr>
            <a:r>
              <a:rPr lang="is-IS" sz="3200" dirty="0" smtClean="0"/>
              <a:t>They would then issue a REPORT on the bill with any recommendations that they may have.</a:t>
            </a:r>
            <a:endParaRPr lang="en-US" sz="3200" dirty="0"/>
          </a:p>
          <a:p>
            <a:pPr marL="457200" indent="-457200">
              <a:lnSpc>
                <a:spcPct val="90000"/>
              </a:lnSpc>
              <a:buFontTx/>
              <a:buChar char="-"/>
              <a:defRPr/>
            </a:pPr>
            <a:r>
              <a:rPr lang="en-US" sz="3200" dirty="0" smtClean="0"/>
              <a:t>This may be where sneaky Lobbyists influence government.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45659" y="506507"/>
            <a:ext cx="585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Committee Stage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3594377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566" y="1439081"/>
            <a:ext cx="75777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/>
              <a:t>There are a few things that could happen with the committee </a:t>
            </a:r>
            <a:r>
              <a:rPr lang="en-US" sz="3200" dirty="0" smtClean="0"/>
              <a:t>stage:</a:t>
            </a:r>
            <a:endParaRPr lang="en-US" sz="32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The </a:t>
            </a:r>
            <a:r>
              <a:rPr lang="en-US" sz="3200" dirty="0"/>
              <a:t>bill gets </a:t>
            </a:r>
            <a:r>
              <a:rPr lang="en-US" sz="3200" dirty="0" smtClean="0"/>
              <a:t>accepted.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The </a:t>
            </a:r>
            <a:r>
              <a:rPr lang="en-US" sz="3200" dirty="0"/>
              <a:t>bill gets </a:t>
            </a:r>
            <a:r>
              <a:rPr lang="en-US" sz="3200" b="1" dirty="0" smtClean="0"/>
              <a:t>amended</a:t>
            </a:r>
            <a:r>
              <a:rPr lang="en-US" sz="3200" dirty="0" smtClean="0"/>
              <a:t>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The </a:t>
            </a:r>
            <a:r>
              <a:rPr lang="en-US" sz="3200" dirty="0"/>
              <a:t>bill gets rejected.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5659" y="506507"/>
            <a:ext cx="585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Committee Stage</a:t>
            </a:r>
            <a:endParaRPr lang="en-US" sz="48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834966" y="3993626"/>
            <a:ext cx="7577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99CC"/>
                </a:solidFill>
              </a:rPr>
              <a:t>If the bill gets amended or accepted, it goes to the report stage.  </a:t>
            </a:r>
          </a:p>
        </p:txBody>
      </p:sp>
      <p:pic>
        <p:nvPicPr>
          <p:cNvPr id="7" name="Picture 6" descr="131_boy_and_girl_having_fun_at_a_birthday_part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10" y="5025710"/>
            <a:ext cx="1383338" cy="152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Callout 7"/>
          <p:cNvSpPr/>
          <p:nvPr/>
        </p:nvSpPr>
        <p:spPr>
          <a:xfrm rot="14611414">
            <a:off x="4659465" y="4817801"/>
            <a:ext cx="2237004" cy="1681974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01980" y="4883958"/>
            <a:ext cx="1202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I’m so happy you weren’t rejected Billy!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66" y="5106258"/>
            <a:ext cx="3822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FF99CC"/>
                </a:solidFill>
              </a:rPr>
              <a:t>If it is rejected, it is DEAD!</a:t>
            </a:r>
            <a:endParaRPr lang="en-US" sz="3200" dirty="0">
              <a:solidFill>
                <a:srgbClr val="FF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30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311" y="1439081"/>
            <a:ext cx="7577782" cy="1430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In this stage, there is another discussion, debate, and vote on the proposed bill / on the bill and its amendments.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45659" y="506507"/>
            <a:ext cx="585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Report Stage</a:t>
            </a:r>
            <a:endParaRPr lang="en-US" sz="4800" b="1" u="sng" dirty="0"/>
          </a:p>
        </p:txBody>
      </p:sp>
      <p:sp>
        <p:nvSpPr>
          <p:cNvPr id="6" name="Curved Right Arrow 5"/>
          <p:cNvSpPr/>
          <p:nvPr/>
        </p:nvSpPr>
        <p:spPr>
          <a:xfrm>
            <a:off x="1243071" y="3472063"/>
            <a:ext cx="2769397" cy="2057307"/>
          </a:xfrm>
          <a:prstGeom prst="curv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Curved Right Arrow 10"/>
          <p:cNvSpPr/>
          <p:nvPr/>
        </p:nvSpPr>
        <p:spPr>
          <a:xfrm rot="10800000">
            <a:off x="4786892" y="3300225"/>
            <a:ext cx="2769397" cy="2057307"/>
          </a:xfrm>
          <a:prstGeom prst="curv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26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5659" y="2644170"/>
            <a:ext cx="5852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Guess what comes next?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3020004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950" y="1575032"/>
            <a:ext cx="7577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cs typeface="Times"/>
              </a:rPr>
              <a:t>After the Report Stage, the bill moves forward to a Third Reading regardless of whether or not there were any amendments made.</a:t>
            </a:r>
            <a:endParaRPr lang="en-US" sz="3200" dirty="0"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5659" y="641607"/>
            <a:ext cx="585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Third Reading</a:t>
            </a:r>
            <a:endParaRPr lang="en-US" sz="48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00950" y="3532002"/>
            <a:ext cx="7577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cs typeface="Times"/>
              </a:rPr>
              <a:t>Again, here the MPs or Senators discuss, debate, and then vote on the </a:t>
            </a:r>
            <a:r>
              <a:rPr lang="en-US" sz="3200" b="1" dirty="0" smtClean="0">
                <a:cs typeface="Times"/>
              </a:rPr>
              <a:t>FINAL FORM</a:t>
            </a:r>
            <a:r>
              <a:rPr lang="en-US" sz="3200" dirty="0" smtClean="0">
                <a:cs typeface="Times"/>
              </a:rPr>
              <a:t> of the bill.</a:t>
            </a:r>
            <a:endParaRPr lang="en-US" sz="3200" dirty="0">
              <a:cs typeface="Time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0220"/>
          <a:stretch/>
        </p:blipFill>
        <p:spPr>
          <a:xfrm>
            <a:off x="3540049" y="4557536"/>
            <a:ext cx="4591083" cy="218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5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228600" y="1295400"/>
            <a:ext cx="1066800" cy="2209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First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Reading</a:t>
            </a: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1371600" y="1295400"/>
            <a:ext cx="1143000" cy="3962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Second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Reading</a:t>
            </a: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2514600" y="1371600"/>
            <a:ext cx="762000" cy="2057400"/>
          </a:xfrm>
          <a:prstGeom prst="flowChart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Study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Bill</a:t>
            </a: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2514600" y="3429000"/>
            <a:ext cx="838200" cy="1828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Accept</a:t>
            </a:r>
          </a:p>
          <a:p>
            <a:pPr algn="ctr">
              <a:defRPr/>
            </a:pPr>
            <a:r>
              <a:rPr lang="en-US">
                <a:cs typeface="+mn-cs"/>
              </a:rPr>
              <a:t>Bill</a:t>
            </a: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3657600" y="1295400"/>
            <a:ext cx="1219200" cy="3581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Committee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stage</a:t>
            </a:r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4876800" y="1371600"/>
            <a:ext cx="762000" cy="1828800"/>
          </a:xfrm>
          <a:prstGeom prst="flowChart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Amend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Bill</a:t>
            </a: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4876800" y="3200400"/>
            <a:ext cx="762000" cy="16764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Accept </a:t>
            </a:r>
          </a:p>
          <a:p>
            <a:pPr algn="ctr">
              <a:defRPr/>
            </a:pPr>
            <a:r>
              <a:rPr lang="en-US">
                <a:cs typeface="+mn-cs"/>
              </a:rPr>
              <a:t>Bill</a:t>
            </a:r>
          </a:p>
        </p:txBody>
      </p: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5791200" y="1371600"/>
            <a:ext cx="1371600" cy="2590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Report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stage</a:t>
            </a:r>
          </a:p>
        </p:txBody>
      </p:sp>
      <p:sp>
        <p:nvSpPr>
          <p:cNvPr id="49164" name="AutoShape 12"/>
          <p:cNvSpPr>
            <a:spLocks noChangeArrowheads="1"/>
          </p:cNvSpPr>
          <p:nvPr/>
        </p:nvSpPr>
        <p:spPr bwMode="auto">
          <a:xfrm>
            <a:off x="7467600" y="1447800"/>
            <a:ext cx="1371600" cy="4038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Third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Reading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7391400" y="22860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3429000" y="5181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5638800" y="4419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3276600" y="198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5562600" y="1828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6934200" y="2057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609600" y="5486400"/>
            <a:ext cx="7391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The Senate usually accepts bills, although sometimes they do amend them.</a:t>
            </a:r>
            <a:r>
              <a:rPr lang="en-US" dirty="0">
                <a:cs typeface="+mn-cs"/>
              </a:rPr>
              <a:t>  </a:t>
            </a:r>
            <a:r>
              <a:rPr lang="en-US" sz="2000" dirty="0" smtClean="0">
                <a:cs typeface="+mn-cs"/>
              </a:rPr>
              <a:t>Bills are </a:t>
            </a:r>
            <a:r>
              <a:rPr lang="en-US" sz="2000" dirty="0">
                <a:cs typeface="+mn-cs"/>
              </a:rPr>
              <a:t>rarely rejected by the Senate.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15524" y="170771"/>
            <a:ext cx="5112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Trust the Process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46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5659" y="2644170"/>
            <a:ext cx="5852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Guess what comes next?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2173625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0484"/>
            <a:ext cx="9144000" cy="3687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950" y="440194"/>
            <a:ext cx="75777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cs typeface="Times"/>
              </a:rPr>
              <a:t>Lastly, the bill still needs to be approved of by Canada’s monarchy. Typically, the Governor General is the power that give </a:t>
            </a:r>
            <a:r>
              <a:rPr lang="en-US" sz="3200" u="sng" dirty="0" smtClean="0">
                <a:cs typeface="Times"/>
              </a:rPr>
              <a:t>Royal Assent</a:t>
            </a:r>
            <a:r>
              <a:rPr lang="en-US" sz="3200" dirty="0" smtClean="0">
                <a:cs typeface="Times"/>
              </a:rPr>
              <a:t> to a bill, which changes it into a law.</a:t>
            </a:r>
            <a:endParaRPr lang="en-US" sz="3200" dirty="0"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73625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The bill goes through a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First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eading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bill is sent to a </a:t>
            </a:r>
            <a:r>
              <a:rPr lang="en-US" b="1" dirty="0" smtClean="0">
                <a:solidFill>
                  <a:srgbClr val="93CDDD"/>
                </a:solidFill>
              </a:rPr>
              <a:t>Second Reading </a:t>
            </a:r>
            <a:r>
              <a:rPr lang="en-US" dirty="0"/>
              <a:t>where it is debated and voted on</a:t>
            </a:r>
          </a:p>
          <a:p>
            <a:pPr>
              <a:defRPr/>
            </a:pPr>
            <a:r>
              <a:rPr lang="en-US" dirty="0"/>
              <a:t>The bill then goes to a </a:t>
            </a:r>
            <a:r>
              <a:rPr lang="en-US" b="1" dirty="0" smtClean="0">
                <a:solidFill>
                  <a:srgbClr val="93CDDD"/>
                </a:solidFill>
              </a:rPr>
              <a:t>Committee Stage </a:t>
            </a:r>
            <a:r>
              <a:rPr lang="en-US" dirty="0"/>
              <a:t>to be studied and amended</a:t>
            </a:r>
          </a:p>
          <a:p>
            <a:pPr>
              <a:defRPr/>
            </a:pPr>
            <a:r>
              <a:rPr lang="en-US" dirty="0"/>
              <a:t>Then comes the </a:t>
            </a:r>
            <a:r>
              <a:rPr lang="en-US" b="1" dirty="0" smtClean="0">
                <a:solidFill>
                  <a:srgbClr val="93CDDD"/>
                </a:solidFill>
              </a:rPr>
              <a:t>Report Stage </a:t>
            </a:r>
            <a:r>
              <a:rPr lang="en-US" dirty="0"/>
              <a:t>where there is a debate and vote on the amendments made to the bill</a:t>
            </a:r>
          </a:p>
          <a:p>
            <a:pPr>
              <a:defRPr/>
            </a:pPr>
            <a:r>
              <a:rPr lang="en-US" dirty="0"/>
              <a:t>Finally there is a </a:t>
            </a:r>
            <a:r>
              <a:rPr lang="en-US" b="1" dirty="0" smtClean="0">
                <a:solidFill>
                  <a:srgbClr val="93CDDD"/>
                </a:solidFill>
              </a:rPr>
              <a:t>Third Reading </a:t>
            </a:r>
            <a:r>
              <a:rPr lang="en-US" dirty="0"/>
              <a:t>in which there is a final debate and vote. 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bill is then sent to the senate to go through the same steps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At the very end of everything, if approved, the bill becomes a law after the Governor General gives </a:t>
            </a:r>
            <a:r>
              <a:rPr lang="en-US" b="1" dirty="0">
                <a:solidFill>
                  <a:srgbClr val="93CDDD"/>
                </a:solidFill>
              </a:rPr>
              <a:t>Royal </a:t>
            </a:r>
            <a:r>
              <a:rPr lang="en-US" b="1" dirty="0" smtClean="0">
                <a:solidFill>
                  <a:srgbClr val="93CDDD"/>
                </a:solidFill>
              </a:rPr>
              <a:t>Assent</a:t>
            </a:r>
            <a:endParaRPr lang="en-US" b="1" dirty="0">
              <a:solidFill>
                <a:srgbClr val="93CDD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24210" y="4498821"/>
            <a:ext cx="7525981" cy="1351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4210" y="5205131"/>
            <a:ext cx="7525981" cy="1351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45659" y="641607"/>
            <a:ext cx="585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One last overview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424340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311" y="2378760"/>
            <a:ext cx="75777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smtClean="0"/>
              <a:t>Which branch of government has the power to create new bills/laws?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More specifically, what are the jobs within the sections of that branch of government?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45659" y="641607"/>
            <a:ext cx="585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Discussion Questions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3386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311" y="2378760"/>
            <a:ext cx="7577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cs typeface="Times"/>
              </a:rPr>
              <a:t>The legislative branch of government can propose all the bills it wants to, but only some of them will survive the long and tedious journey to becoming a real law.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5659" y="641607"/>
            <a:ext cx="585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Discussion Questions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134026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950" y="1575032"/>
            <a:ext cx="75777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cs typeface="Times"/>
              </a:rPr>
              <a:t>Once a bill has been proposed, the first step is what is called a </a:t>
            </a:r>
            <a:r>
              <a:rPr lang="ja-JP" altLang="en-US" sz="3200" dirty="0" smtClean="0">
                <a:cs typeface="Times"/>
              </a:rPr>
              <a:t>“</a:t>
            </a:r>
            <a:r>
              <a:rPr lang="en-US" sz="3200" dirty="0" smtClean="0">
                <a:cs typeface="Times"/>
              </a:rPr>
              <a:t>First Reading.</a:t>
            </a:r>
            <a:r>
              <a:rPr lang="ja-JP" altLang="en-US" sz="3200" dirty="0" smtClean="0">
                <a:cs typeface="Times"/>
              </a:rPr>
              <a:t>”</a:t>
            </a:r>
            <a:r>
              <a:rPr lang="en-US" sz="3200" dirty="0" smtClean="0">
                <a:cs typeface="Times"/>
              </a:rPr>
              <a:t> The bill is printed out and distributed to members of the </a:t>
            </a:r>
            <a:r>
              <a:rPr lang="en-US" sz="3200" u="sng" dirty="0" smtClean="0">
                <a:cs typeface="Times"/>
              </a:rPr>
              <a:t>House of Commons</a:t>
            </a:r>
            <a:r>
              <a:rPr lang="en-US" sz="3200" dirty="0" smtClean="0">
                <a:cs typeface="Times"/>
              </a:rPr>
              <a:t>.  There is no debate, no vote, just a reading of the proposed bill;  Hence why this is called the </a:t>
            </a:r>
            <a:r>
              <a:rPr lang="ja-JP" altLang="en-US" sz="3200" dirty="0" smtClean="0">
                <a:cs typeface="Times"/>
              </a:rPr>
              <a:t>“</a:t>
            </a:r>
            <a:r>
              <a:rPr lang="en-US" sz="3200" dirty="0" smtClean="0">
                <a:cs typeface="Times"/>
              </a:rPr>
              <a:t>First Reading.</a:t>
            </a:r>
            <a:r>
              <a:rPr lang="ja-JP" altLang="en-US" sz="3200" dirty="0" smtClean="0">
                <a:cs typeface="Times"/>
              </a:rPr>
              <a:t>”</a:t>
            </a:r>
            <a:endParaRPr lang="en-US" sz="3200" dirty="0"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5659" y="641607"/>
            <a:ext cx="585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First Reading</a:t>
            </a:r>
            <a:endParaRPr lang="en-US" sz="4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189841" y="4873783"/>
            <a:ext cx="4750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cs typeface="Times"/>
              </a:rPr>
              <a:t>This is when Bill is first introduced to the House of Commons.</a:t>
            </a:r>
            <a:endParaRPr lang="en-US" sz="3200" dirty="0">
              <a:cs typeface="Times"/>
            </a:endParaRPr>
          </a:p>
        </p:txBody>
      </p:sp>
      <p:pic>
        <p:nvPicPr>
          <p:cNvPr id="12" name="Picture 11" descr="Screen Shot 2018-09-24 at 2.39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6" y="4752438"/>
            <a:ext cx="2874831" cy="19851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56583" y="5620149"/>
            <a:ext cx="236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  <a:latin typeface="Postino Std"/>
                <a:cs typeface="Postino Std"/>
              </a:rPr>
              <a:t>BILL</a:t>
            </a:r>
            <a:endParaRPr lang="en-US" sz="4400" dirty="0">
              <a:solidFill>
                <a:srgbClr val="000000"/>
              </a:solidFill>
              <a:latin typeface="Postino Std"/>
              <a:cs typeface="Postino Std"/>
            </a:endParaRPr>
          </a:p>
        </p:txBody>
      </p:sp>
    </p:spTree>
    <p:extLst>
      <p:ext uri="{BB962C8B-B14F-4D97-AF65-F5344CB8AC3E}">
        <p14:creationId xmlns:p14="http://schemas.microsoft.com/office/powerpoint/2010/main" val="293013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5659" y="2644170"/>
            <a:ext cx="5852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Guess what comes next?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10596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311" y="1737152"/>
            <a:ext cx="7577782" cy="231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All involved have </a:t>
            </a:r>
            <a:r>
              <a:rPr lang="en-US" sz="3200" dirty="0"/>
              <a:t>now had the chance to peruse the new </a:t>
            </a:r>
            <a:r>
              <a:rPr lang="en-US" sz="3200" dirty="0" smtClean="0"/>
              <a:t>bill.</a:t>
            </a:r>
            <a:endParaRPr lang="en-US" sz="3200" dirty="0"/>
          </a:p>
          <a:p>
            <a:pPr>
              <a:lnSpc>
                <a:spcPct val="90000"/>
              </a:lnSpc>
              <a:defRPr/>
            </a:pPr>
            <a:r>
              <a:rPr lang="en-US" sz="3200" dirty="0"/>
              <a:t>It comes back to the House of Commons and there is a debate and a vote on the principle of the bill.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5659" y="641607"/>
            <a:ext cx="585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Second Reading</a:t>
            </a:r>
            <a:endParaRPr lang="en-US" sz="48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3430432" y="3784176"/>
            <a:ext cx="4962342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/>
              <a:t>The PRINCIPLE of the bill, they are not voting to pass the bill, just deciding whether they are going to pay any attention to the bill or not.</a:t>
            </a:r>
            <a:endParaRPr lang="en-US" sz="3200" dirty="0">
              <a:cs typeface="Times"/>
            </a:endParaRPr>
          </a:p>
        </p:txBody>
      </p:sp>
      <p:sp>
        <p:nvSpPr>
          <p:cNvPr id="8" name="Oval Callout 7"/>
          <p:cNvSpPr/>
          <p:nvPr/>
        </p:nvSpPr>
        <p:spPr>
          <a:xfrm rot="1398344">
            <a:off x="312108" y="4449817"/>
            <a:ext cx="2813018" cy="1450747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65781">
            <a:off x="440289" y="4826223"/>
            <a:ext cx="250903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Is this even worth our time?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884" y="5559222"/>
            <a:ext cx="1434745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MPs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40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5659" y="482574"/>
            <a:ext cx="5852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Two options after the SECOND READING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110864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5659" y="482574"/>
            <a:ext cx="5852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Two options after the SECOND READING</a:t>
            </a:r>
            <a:endParaRPr lang="en-US" sz="4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48" y="2482872"/>
            <a:ext cx="4376720" cy="28978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07468" y="2482872"/>
            <a:ext cx="1878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Or</a:t>
            </a:r>
            <a:r>
              <a:rPr lang="is-IS" sz="4800" b="1" u="sng" dirty="0" smtClean="0"/>
              <a:t>…</a:t>
            </a:r>
            <a:endParaRPr lang="en-US" sz="4800" b="1" u="sng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6099">
            <a:off x="4762054" y="3329042"/>
            <a:ext cx="4243268" cy="24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09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5659" y="2644170"/>
            <a:ext cx="5852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Guess what comes next?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1979521887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674</Words>
  <Application>Microsoft Macintosh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Calgary Board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CBE CBE</dc:creator>
  <cp:lastModifiedBy>CBE CBE</cp:lastModifiedBy>
  <cp:revision>30</cp:revision>
  <dcterms:created xsi:type="dcterms:W3CDTF">2018-09-24T20:21:51Z</dcterms:created>
  <dcterms:modified xsi:type="dcterms:W3CDTF">2018-10-09T00:22:26Z</dcterms:modified>
</cp:coreProperties>
</file>