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  <p:sldMasterId id="2147483666" r:id="rId8"/>
  </p:sldMasterIdLst>
  <p:notesMasterIdLst>
    <p:notesMasterId r:id="rId33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466C80-823D-422D-89F7-DDAD0E0BE94A}">
  <a:tblStyle styleId="{48466C80-823D-422D-89F7-DDAD0E0BE9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 snapToObjects="1">
      <p:cViewPr varScale="1">
        <p:scale>
          <a:sx n="109" d="100"/>
          <a:sy n="109" d="100"/>
        </p:scale>
        <p:origin x="1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28" name="Google Shape;228;p21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CFE1CC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2362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23113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23876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233679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 rot="5400000">
            <a:off x="2426494" y="-213519"/>
            <a:ext cx="4525962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Relationship Id="rId3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Relationship Id="rId3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5970587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-9525" y="6053137"/>
            <a:ext cx="2249487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2359025" y="6043612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-9525" y="4572000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-9525" y="4664075"/>
            <a:ext cx="1463675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1544637" y="4654550"/>
            <a:ext cx="7599362" cy="71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447800" y="0"/>
            <a:ext cx="100012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6142037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142037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ENVIRONMENTAL CHEMISTRY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1"/>
          </p:nvPr>
        </p:nvSpPr>
        <p:spPr>
          <a:xfrm>
            <a:off x="2362200" y="6049962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6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Getting these Minerals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 humans, we cannot extract the mineral directly from the ground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But plants can… and do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Root hairs specially designed to uptake and concentrate these minerals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They are then transported to other parts of the plant where they are used to create organic compounds such as proteins, lipids and vitamins.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Without plants, we would not be able to obtain the nutrients we need.</a:t>
            </a:r>
            <a:endParaRPr/>
          </a:p>
          <a:p>
            <a:pPr marL="319088" marR="0" lvl="0" indent="-21240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Substrates</a:t>
            </a: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 organisms get their minerals through absorbing them from a </a:t>
            </a:r>
            <a:r>
              <a:rPr lang="en-US" sz="3200" b="1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substrate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A substrate is a material on which an organism moves or lives. 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 organisms attach themselves to the substrate, others obtain their nutrients from their substrate. </a:t>
            </a:r>
            <a:endParaRPr/>
          </a:p>
        </p:txBody>
      </p:sp>
      <p:pic>
        <p:nvPicPr>
          <p:cNvPr id="223" name="Google Shape;223;p30" descr="http://www.fs.fed.us/wildflowers/beauty/lichens/images/lichens_on_boulders_l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724400"/>
            <a:ext cx="2435225" cy="1827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3563937" y="5084762"/>
            <a:ext cx="51847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 – the lichens in this photo are using the rocks as a substrate.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Fertilizers: Nutrients for Plants</a:t>
            </a:r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◻"/>
            </a:pPr>
            <a:r>
              <a:rPr lang="en-US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Often, we help plants  grow by giving them fertilizer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◻"/>
            </a:pPr>
            <a:r>
              <a:rPr lang="en-US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Fertilizers imitate nitrogen cycle, adding nitrates, ammonia and urea 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◻"/>
            </a:pPr>
            <a:r>
              <a:rPr lang="en-US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Phosphorus provided as phosphate compounds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◻"/>
            </a:pPr>
            <a:r>
              <a:rPr lang="en-US"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Potash acts as source of potassium</a:t>
            </a:r>
            <a:endParaRPr/>
          </a:p>
          <a:p>
            <a:pPr marL="319088" marR="0" lvl="0" indent="-21621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32" name="Google Shape;232;p31" descr="fertilizer bag.gi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87925" y="2355850"/>
            <a:ext cx="3600450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/>
        </p:nvSpPr>
        <p:spPr>
          <a:xfrm>
            <a:off x="3571875" y="6000750"/>
            <a:ext cx="5519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Numbers on bag indicate percent of each substance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Impact of Using Fertilizers</a:t>
            </a:r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of artificial fertilizers has increased amount of nitrogen in environment as much as 140 million tonnes/year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are the pros and cons of this use?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457200" y="1357312"/>
            <a:ext cx="4040187" cy="476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Increased  plant growth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Land not normally suitable for farming,  can yield large crops when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High yield crops plants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Fertilizer used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Properly watered</a:t>
            </a:r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2"/>
          </p:nvPr>
        </p:nvSpPr>
        <p:spPr>
          <a:xfrm>
            <a:off x="4645025" y="1357312"/>
            <a:ext cx="4041775" cy="476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Fertilizer and water can be an expensive price for productivity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Single crop = increased chance of impact by disease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Pesticides can be used to reduce loss of crops, but are not without  cost or environmental impact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Eg: Harmful Algal Blooms</a:t>
            </a:r>
            <a:endParaRPr/>
          </a:p>
          <a:p>
            <a:pPr marL="319087" marR="0" lvl="0" indent="-208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77825" y="225425"/>
            <a:ext cx="3724275" cy="1255712"/>
          </a:xfrm>
          <a:prstGeom prst="rect">
            <a:avLst/>
          </a:prstGeom>
          <a:solidFill>
            <a:schemeClr val="accent3"/>
          </a:solidFill>
          <a:ln w="47625" cap="flat" cmpd="dbl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Pros</a:t>
            </a:r>
            <a:endParaRPr sz="40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4449762" y="274637"/>
            <a:ext cx="4194175" cy="1139825"/>
          </a:xfrm>
          <a:prstGeom prst="rect">
            <a:avLst/>
          </a:prstGeom>
          <a:solidFill>
            <a:schemeClr val="accent2"/>
          </a:solidFill>
          <a:ln w="47625" cap="flat" cmpd="dbl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Cons</a:t>
            </a:r>
            <a:endParaRPr sz="36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title" idx="4294967295"/>
          </p:nvPr>
        </p:nvSpPr>
        <p:spPr>
          <a:xfrm>
            <a:off x="1371600" y="274637"/>
            <a:ext cx="579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Harmful Algal Bloom</a:t>
            </a:r>
            <a:endParaRPr/>
          </a:p>
        </p:txBody>
      </p:sp>
      <p:sp>
        <p:nvSpPr>
          <p:cNvPr id="254" name="Google Shape;254;p3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457200" y="1600200"/>
            <a:ext cx="8229600" cy="225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 growth of algae that can deplete the oxygen dissolved in the water and block sunlight required by other organisms in the aquatic ecosystem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20000">
            <a:off x="614362" y="3932237"/>
            <a:ext cx="4184650" cy="235743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38100" dir="2700000">
              <a:srgbClr val="808080">
                <a:alpha val="42745"/>
              </a:srgbClr>
            </a:outerShdw>
          </a:effectLst>
        </p:spPr>
      </p:pic>
      <p:pic>
        <p:nvPicPr>
          <p:cNvPr id="257" name="Google Shape;25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0000">
            <a:off x="5300662" y="3495675"/>
            <a:ext cx="2239962" cy="298767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38100" dir="2700000">
              <a:srgbClr val="80808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Summary</a:t>
            </a:r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Living things need nutrients to survive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These nutrients can be organic or inorganic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 obtain our nutrients from our food which includes plants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Plants are capable of absorbing minerals from the soil, and using them to make proteins, lipids and vitamins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Fertilizers are one way that can be used to enhance plant growth, but their use in not without impact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/>
        </p:nvSpPr>
        <p:spPr>
          <a:xfrm>
            <a:off x="457200" y="1470025"/>
            <a:ext cx="4040187" cy="491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Looked at nutrients needed for living things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Organic vs Inorganic Nutrients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Exit slips from last class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Nitrogen Cycle</a:t>
            </a:r>
            <a:endParaRPr/>
          </a:p>
        </p:txBody>
      </p:sp>
      <p:sp>
        <p:nvSpPr>
          <p:cNvPr id="269" name="Google Shape;269;p36"/>
          <p:cNvSpPr txBox="1"/>
          <p:nvPr/>
        </p:nvSpPr>
        <p:spPr>
          <a:xfrm>
            <a:off x="4645025" y="1470025"/>
            <a:ext cx="4041775" cy="491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Investigate the use and movement of pesticides  and their impact on the environment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Bioaccumulation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Biomagnification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◻"/>
            </a:pPr>
            <a:r>
              <a:rPr lang="en-US" sz="26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DDT</a:t>
            </a:r>
            <a:endParaRPr/>
          </a:p>
        </p:txBody>
      </p:sp>
      <p:sp>
        <p:nvSpPr>
          <p:cNvPr id="270" name="Google Shape;270;p36"/>
          <p:cNvSpPr txBox="1"/>
          <p:nvPr/>
        </p:nvSpPr>
        <p:spPr>
          <a:xfrm>
            <a:off x="457200" y="612775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◻"/>
            </a:pPr>
            <a:r>
              <a:rPr lang="en-US" sz="36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Last Class</a:t>
            </a:r>
            <a:endParaRPr/>
          </a:p>
        </p:txBody>
      </p:sp>
      <p:sp>
        <p:nvSpPr>
          <p:cNvPr id="271" name="Google Shape;271;p36"/>
          <p:cNvSpPr txBox="1"/>
          <p:nvPr/>
        </p:nvSpPr>
        <p:spPr>
          <a:xfrm>
            <a:off x="4645025" y="612775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◻"/>
            </a:pPr>
            <a:r>
              <a:rPr lang="en-US" sz="36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This Class</a:t>
            </a:r>
            <a:endParaRPr/>
          </a:p>
        </p:txBody>
      </p:sp>
      <p:pic>
        <p:nvPicPr>
          <p:cNvPr id="272" name="Google Shape;272;p36" descr="C:\Documents and Settings\jarsenau\Local Settings\Temporary Internet Files\Content.IE5\9D7YXWCP\MP90043728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652962"/>
            <a:ext cx="91440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Pesticides</a:t>
            </a: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Three types of pesticides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Herbicides:  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these chemicals are designed to kill plants.  Some are selective (eg. Killex), while others are not (eg. Round-up)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Insecticides: 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these chemicals are designed to kill insects eg. Raid, DDT, dieldrin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Fungicides: 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these are designed to kill fungus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Ingestion vs Absorption</a:t>
            </a:r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Ingestion – taking in a material. For us, this is equivalent to eating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Absorption – this can occur in several ways: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Digestive tract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Respiratory tract (after inhalation)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Skin</a:t>
            </a:r>
            <a:endParaRPr/>
          </a:p>
          <a:p>
            <a:pPr marL="319088" marR="0" lvl="0" indent="-22002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Unit Overview:</a:t>
            </a:r>
            <a:r>
              <a:rPr lang="en-US"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Where Biology and Chemistry Meet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Matter and Chemical Change, we looked at properties  and changes of matter and how chemistry can be used to explain  them.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This unit we, will look at chemistry as it relates to biology and the environment.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DDT</a:t>
            </a:r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DDT (dichlorodiphenyltrichloroethane) is an insecticide that kills mosquitos and other insects.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Originally seen as great, was going to solve the problem of malaria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Hand unforeseen consequences higher up the food chain due to BIOACCUMULATION and BIOMAGNIFICATION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Birds feeding on insects were laying eggs with shells too thin to allow chicks to survive.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Bioaccumulation vs Biomagnification</a:t>
            </a:r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Bioaccumulation is an increase in concentration of a material from the environment </a:t>
            </a:r>
            <a:r>
              <a:rPr lang="en-US"/>
              <a:t>over time in an </a:t>
            </a: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organism in a food chain</a:t>
            </a:r>
            <a:endParaRPr/>
          </a:p>
          <a:p>
            <a:pPr marL="319087" marR="0" lvl="0" indent="-208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Biomagnification is an increase in concentration of a pollutant from one link in a food chain to another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order for this to occur, the pollutant must be long-lived, mobile, soluble in fats, and biologically active</a:t>
            </a:r>
            <a:endParaRPr/>
          </a:p>
          <a:p>
            <a:pPr marL="319088" marR="0" lvl="0" indent="-22002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1" descr="http://sustainablenano.files.wordpress.com/2013/12/3-bioaccumulation-vs-biomagnifica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620712"/>
            <a:ext cx="8208962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404812"/>
            <a:ext cx="6769100" cy="546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DDT Restriction</a:t>
            </a:r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body" idx="1"/>
          </p:nvPr>
        </p:nvSpPr>
        <p:spPr>
          <a:xfrm>
            <a:off x="71437" y="1628775"/>
            <a:ext cx="892968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Four reasons restriction of DDT has been a struggle: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Questrial"/>
              <a:buAutoNum type="arabicPeriod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DDT helped reduce malaria incidence; incidence increased again after DDT banned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Questrial"/>
              <a:buAutoNum type="arabicPeriod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Replacements not as safe or effective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Questrial"/>
              <a:buAutoNum type="arabicPeriod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Substitutes are more expensive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Questrial"/>
              <a:buAutoNum type="arabicPeriod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Pesticide resistance is on the rise</a:t>
            </a:r>
            <a:endParaRPr/>
          </a:p>
          <a:p>
            <a:pPr marL="319087" marR="0" lvl="0" indent="-208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Questrial"/>
              <a:buNone/>
            </a:pP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Let us begin…</a:t>
            </a:r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does chemistry have to do with biology?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 are all made of chemicals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Food also made of chemicals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•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Broken down by digestive system into molecules that are absorbed into blood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These chemicals  or nutrients are used for: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Energy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Growth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Body- building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repair</a:t>
            </a:r>
            <a:endParaRPr/>
          </a:p>
          <a:p>
            <a:pPr marL="319088" marR="0" lvl="0" indent="-22002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Nutrients- essential for life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Nutrients can be organic or inorganic</a:t>
            </a:r>
            <a:endParaRPr/>
          </a:p>
          <a:p>
            <a: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550" y="2266950"/>
            <a:ext cx="6121400" cy="41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Organic Compounds</a:t>
            </a:r>
            <a:endParaRPr/>
          </a:p>
        </p:txBody>
      </p:sp>
      <p:graphicFrame>
        <p:nvGraphicFramePr>
          <p:cNvPr id="178" name="Google Shape;178;p24"/>
          <p:cNvGraphicFramePr/>
          <p:nvPr/>
        </p:nvGraphicFramePr>
        <p:xfrm>
          <a:off x="500062" y="1371600"/>
          <a:ext cx="8140700" cy="5274295"/>
        </p:xfrm>
        <a:graphic>
          <a:graphicData uri="http://schemas.openxmlformats.org/drawingml/2006/table">
            <a:tbl>
              <a:tblPr>
                <a:noFill/>
                <a:tableStyleId>{48466C80-823D-422D-89F7-DDAD0E0BE94A}</a:tableStyleId>
              </a:tblPr>
              <a:tblGrid>
                <a:gridCol w="2463800"/>
                <a:gridCol w="3521075"/>
                <a:gridCol w="2155825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Questrial"/>
                        <a:buNone/>
                      </a:pPr>
                      <a:r>
                        <a:rPr lang="en-US" sz="2300" b="1" i="0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Organic Molecule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Questrial"/>
                        <a:buNone/>
                      </a:pPr>
                      <a:r>
                        <a:rPr lang="en-US" sz="2300" b="1" i="0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Role in Nutrition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Questrial"/>
                        <a:buNone/>
                      </a:pPr>
                      <a:r>
                        <a:rPr lang="en-US" sz="2300" b="1" i="0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Dietary Source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D0D9"/>
                    </a:solidFill>
                  </a:tcPr>
                </a:tc>
              </a:tr>
              <a:tr h="149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Carbohydrates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Energy source for metabolism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Rice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Grains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Potatoes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Fruits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EF1"/>
                    </a:solidFill>
                  </a:tcPr>
                </a:tc>
              </a:tr>
              <a:tr h="184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Protein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Structural molecule for body, helps chemical reactions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Meat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Eggs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Dairy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Legumes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7F8"/>
                    </a:solidFill>
                  </a:tcPr>
                </a:tc>
              </a:tr>
              <a:tr h="149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Lipids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Questrial"/>
                        <a:buNone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Storage of unused chemical energy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Vegetable oil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Nut oil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Legumes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b="0" i="0" u="none" strike="noStrike" cap="none">
                          <a:solidFill>
                            <a:srgbClr val="00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Some dairy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Elements for Healthy Bodies:</a:t>
            </a:r>
            <a:r>
              <a:rPr lang="en-US"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Minerals</a:t>
            </a: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Minerals you need a lot of is called a </a:t>
            </a:r>
            <a:r>
              <a:rPr lang="en-US" sz="2900" b="1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macromineral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Minerals you only need a little of are called </a:t>
            </a:r>
            <a:r>
              <a:rPr lang="en-US" sz="2900" b="1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trace elements, </a:t>
            </a: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which are found in enzymes and vitamins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 living things need </a:t>
            </a:r>
            <a:r>
              <a:rPr lang="en-US" sz="2900" b="1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16 </a:t>
            </a: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naturally occurring elements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Plants need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18 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elements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 need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22 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elements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Elements for Healthy Bodies: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Needed for strong bones and teeth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Nerve conduction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Muscle contraction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Blood clotting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Bone formation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Forms compounds that store and release energy (ATP)</a:t>
            </a:r>
            <a:endParaRPr/>
          </a:p>
          <a:p>
            <a:pPr marL="319088" marR="0" lvl="0" indent="-19716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3886200" cy="639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40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Calcium</a:t>
            </a:r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4800600" y="1752600"/>
            <a:ext cx="3886200" cy="639762"/>
          </a:xfrm>
          <a:prstGeom prst="rect">
            <a:avLst/>
          </a:prstGeom>
          <a:solidFill>
            <a:srgbClr val="10CF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6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Phosphorus</a:t>
            </a:r>
            <a:endParaRPr/>
          </a:p>
        </p:txBody>
      </p:sp>
      <p:pic>
        <p:nvPicPr>
          <p:cNvPr id="194" name="Google Shape;194;p26" descr="glass-of-mil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187" y="0"/>
            <a:ext cx="950912" cy="126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Elements for Healthy Bodies:</a:t>
            </a: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Component of Bones and teeth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Essential for enzyme function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Helps regulate nerve function	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Helps regulate nerve signals and muscle activity (heart rate)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Protein formation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Regulates acid/base balance in body</a:t>
            </a:r>
            <a:endParaRPr/>
          </a:p>
          <a:p>
            <a:pPr marL="319088" marR="0" lvl="0" indent="-19716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3886200" cy="639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6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Magnesium</a:t>
            </a: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4800600" y="1752600"/>
            <a:ext cx="3886200" cy="639762"/>
          </a:xfrm>
          <a:prstGeom prst="rect">
            <a:avLst/>
          </a:prstGeom>
          <a:solidFill>
            <a:srgbClr val="10CF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6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Potassium</a:t>
            </a:r>
            <a:endParaRPr/>
          </a:p>
        </p:txBody>
      </p:sp>
      <p:pic>
        <p:nvPicPr>
          <p:cNvPr id="204" name="Google Shape;204;p27" descr="ba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0"/>
            <a:ext cx="1692275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Elements for Healthy Bodies:</a:t>
            </a:r>
            <a:br>
              <a:rPr lang="en-US" sz="4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is one crucial role for….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Sulphur?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in some amino acids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Iron?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Red blood cells, regulates oxygen transport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Iodine?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Major part of thyroid hormones that regulate metabolism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edian">
  <a:themeElements>
    <a:clrScheme name="Custom 1">
      <a:dk1>
        <a:srgbClr val="000000"/>
      </a:dk1>
      <a:lt1>
        <a:srgbClr val="FFFFFF"/>
      </a:lt1>
      <a:dk2>
        <a:srgbClr val="387025"/>
      </a:dk2>
      <a:lt2>
        <a:srgbClr val="DBE6B6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387025"/>
      </a:dk2>
      <a:lt2>
        <a:srgbClr val="DBE6B6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edian">
  <a:themeElements>
    <a:clrScheme name="Custom 1">
      <a:dk1>
        <a:srgbClr val="000000"/>
      </a:dk1>
      <a:lt1>
        <a:srgbClr val="FFFFFF"/>
      </a:lt1>
      <a:dk2>
        <a:srgbClr val="387025"/>
      </a:dk2>
      <a:lt2>
        <a:srgbClr val="DBE6B6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edian">
  <a:themeElements>
    <a:clrScheme name="Custom 1">
      <a:dk1>
        <a:srgbClr val="000000"/>
      </a:dk1>
      <a:lt1>
        <a:srgbClr val="FFFFFF"/>
      </a:lt1>
      <a:dk2>
        <a:srgbClr val="387025"/>
      </a:dk2>
      <a:lt2>
        <a:srgbClr val="DBE6B6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edian">
  <a:themeElements>
    <a:clrScheme name="Custom 1">
      <a:dk1>
        <a:srgbClr val="000000"/>
      </a:dk1>
      <a:lt1>
        <a:srgbClr val="FFFFFF"/>
      </a:lt1>
      <a:dk2>
        <a:srgbClr val="387025"/>
      </a:dk2>
      <a:lt2>
        <a:srgbClr val="DBE6B6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edian">
  <a:themeElements>
    <a:clrScheme name="Custom 1">
      <a:dk1>
        <a:srgbClr val="000000"/>
      </a:dk1>
      <a:lt1>
        <a:srgbClr val="FFFFFF"/>
      </a:lt1>
      <a:dk2>
        <a:srgbClr val="387025"/>
      </a:dk2>
      <a:lt2>
        <a:srgbClr val="DBE6B6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edian">
  <a:themeElements>
    <a:clrScheme name="Custom 1">
      <a:dk1>
        <a:srgbClr val="000000"/>
      </a:dk1>
      <a:lt1>
        <a:srgbClr val="FFFFFF"/>
      </a:lt1>
      <a:dk2>
        <a:srgbClr val="387025"/>
      </a:dk2>
      <a:lt2>
        <a:srgbClr val="DBE6B6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edian">
  <a:themeElements>
    <a:clrScheme name="Custom 1">
      <a:dk1>
        <a:srgbClr val="000000"/>
      </a:dk1>
      <a:lt1>
        <a:srgbClr val="FFFFFF"/>
      </a:lt1>
      <a:dk2>
        <a:srgbClr val="387025"/>
      </a:dk2>
      <a:lt2>
        <a:srgbClr val="DBE6B6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Macintosh PowerPoint</Application>
  <PresentationFormat>On-screen Show (4:3)</PresentationFormat>
  <Paragraphs>149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Noto Sans Symbols</vt:lpstr>
      <vt:lpstr>Arial</vt:lpstr>
      <vt:lpstr>Calibri</vt:lpstr>
      <vt:lpstr>Questrial</vt:lpstr>
      <vt:lpstr>1_Median</vt:lpstr>
      <vt:lpstr>Median</vt:lpstr>
      <vt:lpstr>4_Median</vt:lpstr>
      <vt:lpstr>3_Median</vt:lpstr>
      <vt:lpstr>5_Median</vt:lpstr>
      <vt:lpstr>2_Median</vt:lpstr>
      <vt:lpstr>6_Median</vt:lpstr>
      <vt:lpstr>7_Median</vt:lpstr>
      <vt:lpstr>ENVIRONMENTAL CHEMISTRY</vt:lpstr>
      <vt:lpstr>Unit Overview: Where Biology and Chemistry Meet</vt:lpstr>
      <vt:lpstr>Let us begin…</vt:lpstr>
      <vt:lpstr>Nutrients- essential for life</vt:lpstr>
      <vt:lpstr>Organic Compounds</vt:lpstr>
      <vt:lpstr>Elements for Healthy Bodies: Minerals</vt:lpstr>
      <vt:lpstr>Elements for Healthy Bodies:</vt:lpstr>
      <vt:lpstr>Elements for Healthy Bodies:</vt:lpstr>
      <vt:lpstr>Elements for Healthy Bodies: What is one crucial role for….</vt:lpstr>
      <vt:lpstr>Getting these Minerals</vt:lpstr>
      <vt:lpstr>Substrates</vt:lpstr>
      <vt:lpstr>Fertilizers: Nutrients for Plants</vt:lpstr>
      <vt:lpstr>Impact of Using Fertilizers</vt:lpstr>
      <vt:lpstr>PowerPoint Presentation</vt:lpstr>
      <vt:lpstr>Harmful Algal Bloom</vt:lpstr>
      <vt:lpstr>Summary</vt:lpstr>
      <vt:lpstr>PowerPoint Presentation</vt:lpstr>
      <vt:lpstr>Pesticides</vt:lpstr>
      <vt:lpstr>Ingestion vs Absorption</vt:lpstr>
      <vt:lpstr>DDT</vt:lpstr>
      <vt:lpstr>Bioaccumulation vs Biomagnification</vt:lpstr>
      <vt:lpstr>PowerPoint Presentation</vt:lpstr>
      <vt:lpstr>PowerPoint Presentation</vt:lpstr>
      <vt:lpstr>DDT Restriction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CHEMISTRY</dc:title>
  <cp:lastModifiedBy>Wesa, Colin</cp:lastModifiedBy>
  <cp:revision>1</cp:revision>
  <dcterms:modified xsi:type="dcterms:W3CDTF">2018-09-24T03:41:07Z</dcterms:modified>
</cp:coreProperties>
</file>