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sldIdLst>
    <p:sldId id="256" r:id="rId2"/>
    <p:sldId id="259" r:id="rId3"/>
    <p:sldId id="301" r:id="rId4"/>
    <p:sldId id="291" r:id="rId5"/>
    <p:sldId id="307" r:id="rId6"/>
    <p:sldId id="292" r:id="rId7"/>
    <p:sldId id="257" r:id="rId8"/>
    <p:sldId id="305" r:id="rId9"/>
    <p:sldId id="306" r:id="rId10"/>
    <p:sldId id="293" r:id="rId11"/>
    <p:sldId id="295" r:id="rId12"/>
    <p:sldId id="294" r:id="rId13"/>
    <p:sldId id="303" r:id="rId14"/>
    <p:sldId id="296" r:id="rId15"/>
    <p:sldId id="298" r:id="rId16"/>
    <p:sldId id="297" r:id="rId17"/>
    <p:sldId id="299" r:id="rId18"/>
    <p:sldId id="300" r:id="rId19"/>
    <p:sldId id="302" r:id="rId20"/>
    <p:sldId id="272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45" autoAdjust="0"/>
  </p:normalViewPr>
  <p:slideViewPr>
    <p:cSldViewPr>
      <p:cViewPr varScale="1">
        <p:scale>
          <a:sx n="56" d="100"/>
          <a:sy n="5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56D98-9DF4-4802-A862-BB5B0684C893}" type="datetimeFigureOut">
              <a:rPr lang="en-US" smtClean="0"/>
              <a:t>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00D19-C9C3-432A-A4D6-544B096FF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100% on unit</a:t>
            </a:r>
            <a:r>
              <a:rPr lang="en-US" baseline="0" dirty="0" smtClean="0"/>
              <a:t> test or candy / other sort of special treatment to specific groups – people with glasses, people with blond hair, pink shirts,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 a challenge</a:t>
            </a:r>
            <a:r>
              <a:rPr lang="en-US" baseline="0" dirty="0" smtClean="0"/>
              <a:t> of collective rights may be based on these three documents? Look at the dates, the formats, etc. – Very old – hard to interpret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3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Rights Should We Have?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8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Rights Should We Have?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Rights Should We Have?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2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the right to hunt inherent to</a:t>
            </a:r>
            <a:r>
              <a:rPr lang="en-US" baseline="0" dirty="0" smtClean="0"/>
              <a:t> First Nations?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an inherent right which you have?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might that equality have been taken away from?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all of these people did not cooperate,</a:t>
            </a:r>
            <a:r>
              <a:rPr lang="en-US" baseline="0" dirty="0" smtClean="0"/>
              <a:t> Canada would probably not exist today – we  would probably be American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r>
              <a:rPr lang="en-US" baseline="0" dirty="0" smtClean="0"/>
              <a:t> – candy for the first group to find the correct phrases from the Charter relating to collective rights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0D19-C9C3-432A-A4D6-544B096FFE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00800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24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10400" y="6172200"/>
            <a:ext cx="15240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3400" y="6172200"/>
            <a:ext cx="12192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CCDFCCED-CDCC-44CD-AA2A-594A18C6A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97C0E-3EC9-44C8-ACF5-841DED101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69545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43000"/>
            <a:ext cx="493395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853B-A411-40B2-AFEC-5A0411EDD5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1485-618B-425F-AD4E-0B522E427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EDDE-3917-49B3-BB80-6CF3EDB47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D850-E275-4C08-9BA4-DB15E2586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2B1F3-9D73-46F8-8D0C-8E32E2422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BFF5E-359B-4638-A81B-12C8A8673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B7DD-BEFC-43D3-9ACA-C5FAE0500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C49E8-7309-461D-B6A7-711A4C4F2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0587-1BC9-4F07-BD0E-75EACA837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43000"/>
            <a:ext cx="67818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895600"/>
            <a:ext cx="678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0F729F91-41F8-4E33-BF4D-8927DD049C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52400"/>
            <a:ext cx="6400800" cy="1752600"/>
          </a:xfrm>
        </p:spPr>
        <p:txBody>
          <a:bodyPr/>
          <a:lstStyle/>
          <a:p>
            <a:r>
              <a:rPr lang="en-US" dirty="0" smtClean="0"/>
              <a:t>Collective Rights</a:t>
            </a:r>
            <a:endParaRPr lang="en-US" dirty="0"/>
          </a:p>
        </p:txBody>
      </p:sp>
      <p:pic>
        <p:nvPicPr>
          <p:cNvPr id="58370" name="Picture 2" descr="http://www.socialistproject.ca/bullet/b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76437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upload.wikimedia.org/wikipedia/commons/8/8a/Bilingualstop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1109"/>
            <a:ext cx="260762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://aptn.ca/pages/news/files/2010/12/METISGF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9" y="1524000"/>
            <a:ext cx="4461931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6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686800" cy="1527175"/>
          </a:xfrm>
        </p:spPr>
        <p:txBody>
          <a:bodyPr/>
          <a:lstStyle/>
          <a:p>
            <a:pPr algn="ctr"/>
            <a:r>
              <a:rPr lang="en-US" dirty="0" smtClean="0"/>
              <a:t>What Are Collective Rights?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527175"/>
            <a:ext cx="4229100" cy="4416425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latin typeface="Handwriting - Dakota" charset="0"/>
              </a:rPr>
              <a:t>Meant to</a:t>
            </a:r>
            <a:r>
              <a:rPr lang="en-US" dirty="0" smtClean="0">
                <a:latin typeface="Handwriting - Dakota" charset="0"/>
              </a:rPr>
              <a:t>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dirty="0">
              <a:latin typeface="Handwriting - Dakota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latin typeface="Handwriting - Dakota" charset="0"/>
              </a:rPr>
              <a:t>Protect unique cultures of Canada’s </a:t>
            </a:r>
            <a:r>
              <a:rPr lang="en-US" u="sng" dirty="0" smtClean="0">
                <a:latin typeface="Handwriting - Dakota" charset="0"/>
              </a:rPr>
              <a:t>founding peoples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endParaRPr lang="en-US" dirty="0">
              <a:latin typeface="Handwriting - Dakota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b="1" u="sng" dirty="0" smtClean="0">
                <a:latin typeface="Handwriting - Dakota" charset="0"/>
              </a:rPr>
              <a:t>Restore</a:t>
            </a:r>
            <a:r>
              <a:rPr lang="en-US" dirty="0" smtClean="0">
                <a:latin typeface="Handwriting - Dakota" charset="0"/>
              </a:rPr>
              <a:t> </a:t>
            </a:r>
            <a:r>
              <a:rPr lang="en-US" dirty="0">
                <a:latin typeface="Handwriting - Dakota" charset="0"/>
              </a:rPr>
              <a:t>equality </a:t>
            </a:r>
            <a:r>
              <a:rPr lang="en-US" dirty="0" smtClean="0">
                <a:latin typeface="Handwriting - Dakota" charset="0"/>
              </a:rPr>
              <a:t>for founding peoples</a:t>
            </a:r>
            <a:endParaRPr lang="en-US" dirty="0">
              <a:latin typeface="Handwriting - Dakota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canadianrights.weebly.com/uploads/2/7/2/2/27223871/9382156_ori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9"/>
          <a:stretch/>
        </p:blipFill>
        <p:spPr bwMode="auto">
          <a:xfrm>
            <a:off x="156858" y="2819401"/>
            <a:ext cx="43354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1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152400"/>
            <a:ext cx="8686800" cy="1527175"/>
          </a:xfrm>
        </p:spPr>
        <p:txBody>
          <a:bodyPr/>
          <a:lstStyle/>
          <a:p>
            <a:r>
              <a:rPr lang="en-US" dirty="0" smtClean="0"/>
              <a:t>Canada’s Founding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30" y="1821720"/>
            <a:ext cx="4076700" cy="4876800"/>
          </a:xfrm>
        </p:spPr>
        <p:txBody>
          <a:bodyPr/>
          <a:lstStyle/>
          <a:p>
            <a:r>
              <a:rPr lang="en-US" dirty="0" smtClean="0"/>
              <a:t>First Nations </a:t>
            </a:r>
          </a:p>
          <a:p>
            <a:r>
              <a:rPr lang="en-US" dirty="0" smtClean="0"/>
              <a:t>Metis</a:t>
            </a:r>
          </a:p>
          <a:p>
            <a:r>
              <a:rPr lang="en-US" dirty="0" smtClean="0"/>
              <a:t>French </a:t>
            </a:r>
          </a:p>
          <a:p>
            <a:r>
              <a:rPr lang="en-US" dirty="0" smtClean="0"/>
              <a:t>English</a:t>
            </a:r>
          </a:p>
          <a:p>
            <a:pPr lvl="1"/>
            <a:endParaRPr lang="en-US" dirty="0"/>
          </a:p>
          <a:p>
            <a:r>
              <a:rPr lang="en-US" dirty="0" smtClean="0"/>
              <a:t>Canada could not exist without contributions of each</a:t>
            </a:r>
            <a:endParaRPr lang="en-US" dirty="0"/>
          </a:p>
        </p:txBody>
      </p:sp>
      <p:pic>
        <p:nvPicPr>
          <p:cNvPr id="2050" name="Picture 2" descr="http://www.timescolonist.com/polopoly_fs/1.339643!/fileImage/httpImage/image.jpg_gen/derivatives/landscape_490/people-dressed-in-red-and-white-form-a-living-canadian-flag-on-the-lawn-of-the-legislature-july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51" y="4267200"/>
            <a:ext cx="3330142" cy="17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ages2.fanpop.com/image/photos/13500000/Great-Britain-Flag-great-britain-13511739-1920-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4065"/>
            <a:ext cx="1432497" cy="89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http://upload.wikimedia.org/wikipedia/commons/thumb/5/57/Flag_of_Quebec_(1-2).svg/2000px-Flag_of_Quebec_(1-2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23" y="1957911"/>
            <a:ext cx="1446128" cy="7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saultcareercentre.ca/wp-content/gallery/first-nation-flags/metis-fla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53" y="2301952"/>
            <a:ext cx="1082922" cy="7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900chml.com/files/2014/11/Confederacy-Fl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31" y="2570694"/>
            <a:ext cx="1004255" cy="60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pload.wikimedia.org/wikipedia/commons/thumb/9/90/Flag_of_Nunavut.svg/2000px-Flag_of_Nunavu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74" y="2105093"/>
            <a:ext cx="944118" cy="5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6492114" y="3461848"/>
            <a:ext cx="822649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2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4665"/>
            <a:ext cx="8915400" cy="1527175"/>
          </a:xfrm>
        </p:spPr>
        <p:txBody>
          <a:bodyPr/>
          <a:lstStyle/>
          <a:p>
            <a:pPr algn="ctr"/>
            <a:r>
              <a:rPr lang="en-US" sz="3200" dirty="0" smtClean="0"/>
              <a:t>What Does the Charter Say About Collective Rights?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014" t="24984" r="28540" b="9588"/>
          <a:stretch/>
        </p:blipFill>
        <p:spPr>
          <a:xfrm>
            <a:off x="1524000" y="1531840"/>
            <a:ext cx="6248400" cy="50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8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216"/>
            <a:ext cx="6781800" cy="1527175"/>
          </a:xfrm>
        </p:spPr>
        <p:txBody>
          <a:bodyPr/>
          <a:lstStyle/>
          <a:p>
            <a:pPr algn="ctr"/>
            <a:r>
              <a:rPr lang="en-US" dirty="0" smtClean="0"/>
              <a:t>What Are Each Group’s Collective Rights</a:t>
            </a:r>
            <a:endParaRPr lang="en-US" dirty="0"/>
          </a:p>
        </p:txBody>
      </p:sp>
      <p:pic>
        <p:nvPicPr>
          <p:cNvPr id="2050" name="Picture 2" descr="http://www.epsu.org/IMG/jpg/Collective_o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6"/>
          <a:stretch/>
        </p:blipFill>
        <p:spPr bwMode="auto">
          <a:xfrm>
            <a:off x="2628900" y="1580048"/>
            <a:ext cx="3657600" cy="49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3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610600" cy="1527175"/>
          </a:xfrm>
        </p:spPr>
        <p:txBody>
          <a:bodyPr/>
          <a:lstStyle/>
          <a:p>
            <a:r>
              <a:rPr lang="en-US" dirty="0" smtClean="0"/>
              <a:t>First Nations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4" y="1298575"/>
            <a:ext cx="4000500" cy="4953000"/>
          </a:xfrm>
        </p:spPr>
        <p:txBody>
          <a:bodyPr/>
          <a:lstStyle/>
          <a:p>
            <a:r>
              <a:rPr lang="en-US" dirty="0" smtClean="0"/>
              <a:t>Anything mentioned in Treaty </a:t>
            </a:r>
          </a:p>
          <a:p>
            <a:endParaRPr lang="en-US" dirty="0"/>
          </a:p>
          <a:p>
            <a:r>
              <a:rPr lang="en-US" dirty="0" smtClean="0"/>
              <a:t>Pg. 125:</a:t>
            </a:r>
            <a:endParaRPr lang="en-US" dirty="0"/>
          </a:p>
          <a:p>
            <a:pPr lvl="1"/>
            <a:r>
              <a:rPr lang="en-US" dirty="0" smtClean="0"/>
              <a:t> Healthcare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Hunting / Fishing Rights</a:t>
            </a:r>
          </a:p>
          <a:p>
            <a:pPr lvl="1"/>
            <a:r>
              <a:rPr lang="en-US" dirty="0" smtClean="0"/>
              <a:t>Land reserves</a:t>
            </a:r>
          </a:p>
          <a:p>
            <a:pPr lvl="1"/>
            <a:r>
              <a:rPr lang="en-US" dirty="0" smtClean="0"/>
              <a:t>Annuities</a:t>
            </a:r>
          </a:p>
          <a:p>
            <a:pPr lvl="2"/>
            <a:r>
              <a:rPr lang="en-US" dirty="0" smtClean="0"/>
              <a:t>($5 / year)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cpcml.ca/images2013/FirstNations/130321-Ottawa-DayAgainstRacism-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20488"/>
            <a:ext cx="4457700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7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144000" cy="1527175"/>
          </a:xfrm>
        </p:spPr>
        <p:txBody>
          <a:bodyPr/>
          <a:lstStyle/>
          <a:p>
            <a:pPr algn="ctr"/>
            <a:r>
              <a:rPr lang="en-US" dirty="0" smtClean="0"/>
              <a:t>Numbered Treaties </a:t>
            </a:r>
            <a:endParaRPr lang="en-US" dirty="0"/>
          </a:p>
        </p:txBody>
      </p:sp>
      <p:pic>
        <p:nvPicPr>
          <p:cNvPr id="5122" name="Picture 2" descr="http://www.mediacoop.ca/sites/mediacoop.ca/files2/mc/imagecache/bigimg/canada_treaties_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95400"/>
            <a:ext cx="7315200" cy="51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0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610600" cy="1527175"/>
          </a:xfrm>
        </p:spPr>
        <p:txBody>
          <a:bodyPr/>
          <a:lstStyle/>
          <a:p>
            <a:r>
              <a:rPr lang="en-US" dirty="0" smtClean="0"/>
              <a:t>Metis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447800"/>
            <a:ext cx="4533900" cy="4876800"/>
          </a:xfrm>
        </p:spPr>
        <p:txBody>
          <a:bodyPr/>
          <a:lstStyle/>
          <a:p>
            <a:r>
              <a:rPr lang="en-US" dirty="0" smtClean="0"/>
              <a:t>Right to be a First Nation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Hunting and Fishing Rights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rights under negotiation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aptn.ca/pages/news/files/2011/03/METIS_CA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2465"/>
            <a:ext cx="3352800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wikia.nocookie.net/__cb20141120185311/eastenders/images/f/f6/Under-constru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022568" cy="27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9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4" y="-231775"/>
            <a:ext cx="8763000" cy="1527175"/>
          </a:xfrm>
        </p:spPr>
        <p:txBody>
          <a:bodyPr/>
          <a:lstStyle/>
          <a:p>
            <a:r>
              <a:rPr lang="en-US" dirty="0" smtClean="0"/>
              <a:t>Language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152900" cy="4648200"/>
          </a:xfrm>
        </p:spPr>
        <p:txBody>
          <a:bodyPr/>
          <a:lstStyle/>
          <a:p>
            <a:r>
              <a:rPr lang="en-US" dirty="0" smtClean="0"/>
              <a:t>Right to:</a:t>
            </a:r>
          </a:p>
          <a:p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ommunicate with the government in English or French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Be </a:t>
            </a:r>
            <a:r>
              <a:rPr lang="en-US" b="1" u="sng" dirty="0" smtClean="0"/>
              <a:t>publically</a:t>
            </a:r>
            <a:r>
              <a:rPr lang="en-US" dirty="0" smtClean="0"/>
              <a:t> educated in English or French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www.tbs-sct.gc.ca/pubs_pol/hrpubs/tb_a3/serv_pub1-e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633346" cy="21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527175"/>
          </a:xfrm>
        </p:spPr>
        <p:txBody>
          <a:bodyPr/>
          <a:lstStyle/>
          <a:p>
            <a:pPr algn="ctr"/>
            <a:r>
              <a:rPr lang="en-US" dirty="0" smtClean="0"/>
              <a:t>Challenges of Collective Rights </a:t>
            </a:r>
            <a:endParaRPr lang="en-US" dirty="0"/>
          </a:p>
        </p:txBody>
      </p:sp>
      <p:pic>
        <p:nvPicPr>
          <p:cNvPr id="6146" name="Picture 2" descr="https://theprez.wikispaces.com/file/view/treaty.jpg/31318291/treat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8" y="1752600"/>
            <a:ext cx="25246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orgottenbooks.com/bookcover/0240/The_Quebec_Act_1774_10004219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71749"/>
            <a:ext cx="2667000" cy="40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3.sympatico.ca/darrenarndt/shantz/journ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085975" cy="33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3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781800" cy="1527175"/>
          </a:xfrm>
        </p:spPr>
        <p:txBody>
          <a:bodyPr/>
          <a:lstStyle/>
          <a:p>
            <a:pPr algn="ctr"/>
            <a:r>
              <a:rPr lang="en-US" dirty="0" smtClean="0"/>
              <a:t>Challenges of Collective Rights</a:t>
            </a:r>
            <a:endParaRPr lang="en-US" dirty="0"/>
          </a:p>
        </p:txBody>
      </p:sp>
      <p:pic>
        <p:nvPicPr>
          <p:cNvPr id="1026" name="Picture 2" descr="http://ss9collectiverights21.weebly.com/uploads/1/8/2/7/18272853/475217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7650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2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cdn.memegenerator.net/instances/400x/35185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2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2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7175"/>
          </a:xfrm>
        </p:spPr>
        <p:txBody>
          <a:bodyPr/>
          <a:lstStyle/>
          <a:p>
            <a:pPr algn="ctr"/>
            <a:r>
              <a:rPr lang="en-US" sz="3200" dirty="0" smtClean="0"/>
              <a:t>Collective Rights Charter Challenge:</a:t>
            </a:r>
            <a:br>
              <a:rPr lang="en-US" sz="3200" dirty="0" smtClean="0"/>
            </a:br>
            <a:r>
              <a:rPr lang="en-US" sz="3200" dirty="0" smtClean="0"/>
              <a:t> R. (The Queen) </a:t>
            </a:r>
            <a:r>
              <a:rPr lang="en-US" sz="3200" dirty="0"/>
              <a:t>v. Sparrow</a:t>
            </a:r>
          </a:p>
        </p:txBody>
      </p:sp>
      <p:pic>
        <p:nvPicPr>
          <p:cNvPr id="7170" name="Picture 2" descr="http://indigenousfoundations.arts.ubc.ca/typo3temp/pics/de6f77ee0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65179"/>
            <a:ext cx="2696444" cy="4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anada-photos.com/images/600/boat-sunset-7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833956" cy="32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534400" cy="55924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effectLst/>
              </a:rPr>
              <a:t>What </a:t>
            </a:r>
            <a:r>
              <a:rPr lang="en-US" b="1" u="sng" dirty="0" smtClean="0">
                <a:effectLst/>
              </a:rPr>
              <a:t>Collective</a:t>
            </a:r>
            <a:r>
              <a:rPr lang="en-US" b="1" dirty="0" smtClean="0">
                <a:effectLst/>
              </a:rPr>
              <a:t> Rights are Present in the Charter?</a:t>
            </a:r>
            <a:br>
              <a:rPr lang="en-US" b="1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183631"/>
            <a:ext cx="8839200" cy="1527175"/>
          </a:xfrm>
        </p:spPr>
        <p:txBody>
          <a:bodyPr/>
          <a:lstStyle/>
          <a:p>
            <a:pPr algn="ctr"/>
            <a:r>
              <a:rPr lang="en-US" dirty="0" smtClean="0"/>
              <a:t>Stoney Trail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3048000"/>
          </a:xfrm>
        </p:spPr>
        <p:txBody>
          <a:bodyPr/>
          <a:lstStyle/>
          <a:p>
            <a:r>
              <a:rPr lang="en-US" dirty="0"/>
              <a:t>http://www.cbc.ca/news/canada/calgary/s-w-ring-road-deal-approval-historic-says-tsuu-t-ina-chief-1.2251344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60" t="11459" r="40044" b="7291"/>
          <a:stretch/>
        </p:blipFill>
        <p:spPr>
          <a:xfrm>
            <a:off x="3124200" y="2895600"/>
            <a:ext cx="2667000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7862207" cy="136688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/>
              <a:t>To What Extent Should Canadians Support the Rights Present in the Canadian Charter of Rights and Freedoms?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527175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7848600" cy="3048000"/>
          </a:xfrm>
        </p:spPr>
        <p:txBody>
          <a:bodyPr/>
          <a:lstStyle/>
          <a:p>
            <a:r>
              <a:rPr lang="en-US" dirty="0" smtClean="0"/>
              <a:t>What are our individual rights?</a:t>
            </a:r>
          </a:p>
          <a:p>
            <a:endParaRPr lang="en-US" dirty="0" smtClean="0"/>
          </a:p>
          <a:p>
            <a:r>
              <a:rPr lang="en-US" dirty="0" smtClean="0"/>
              <a:t>Who is entitled to these rights?</a:t>
            </a:r>
            <a:endParaRPr lang="en-US" dirty="0"/>
          </a:p>
        </p:txBody>
      </p:sp>
      <p:pic>
        <p:nvPicPr>
          <p:cNvPr id="1026" name="Picture 2" descr="Image result for charter of rights and freedom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r="12987"/>
          <a:stretch/>
        </p:blipFill>
        <p:spPr bwMode="auto">
          <a:xfrm>
            <a:off x="1752600" y="3429000"/>
            <a:ext cx="609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534400" cy="55924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effectLst/>
              </a:rPr>
              <a:t>What </a:t>
            </a:r>
            <a:r>
              <a:rPr lang="en-US" b="1" u="sng" dirty="0" smtClean="0">
                <a:effectLst/>
              </a:rPr>
              <a:t>Collective</a:t>
            </a:r>
            <a:r>
              <a:rPr lang="en-US" b="1" dirty="0" smtClean="0">
                <a:effectLst/>
              </a:rPr>
              <a:t> Rights are Present in the Charter?</a:t>
            </a:r>
            <a:br>
              <a:rPr lang="en-US" b="1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527175"/>
          </a:xfrm>
        </p:spPr>
        <p:txBody>
          <a:bodyPr/>
          <a:lstStyle/>
          <a:p>
            <a:r>
              <a:rPr lang="en-US" dirty="0" smtClean="0"/>
              <a:t>What Are Collective Rights?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484564"/>
            <a:ext cx="4876800" cy="4763836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latin typeface="Handwriting - Dakota" charset="0"/>
              </a:rPr>
              <a:t>Special rights held by Canadians who belong to certain groups: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dirty="0">
              <a:latin typeface="Handwriting - Dakota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latin typeface="Handwriting - Dakota" charset="0"/>
              </a:rPr>
              <a:t>English and French speakers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latin typeface="Handwriting - Dakota" charset="0"/>
              </a:rPr>
              <a:t>First Nations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latin typeface="Handwriting - Dakota" charset="0"/>
              </a:rPr>
              <a:t>Metis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dirty="0">
              <a:latin typeface="Handwriting - Dakota" charset="0"/>
            </a:endParaRPr>
          </a:p>
        </p:txBody>
      </p:sp>
      <p:pic>
        <p:nvPicPr>
          <p:cNvPr id="62466" name="Picture 2" descr="http://www.visapro.ca/en/sites/www.visapro.ca/files/imagecache/Foto-Originala/3a-Canada-British-Columbia-First-Nations-Dancer-in-Traditional-Regalia-Tourism-BC-and-Thompson-Okanagan-Touri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04" y="1484564"/>
            <a:ext cx="14339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catalyst.ca/wp-content/uploads/french-canadian-se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19" y="3651753"/>
            <a:ext cx="1928441" cy="10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ttp://www.national.ca/library/images/6a4c186b-49e9-4214-8e7e-ec730fbbcd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87" y="4919209"/>
            <a:ext cx="2362200" cy="15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4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527175"/>
          </a:xfrm>
        </p:spPr>
        <p:txBody>
          <a:bodyPr/>
          <a:lstStyle/>
          <a:p>
            <a:r>
              <a:rPr lang="en-US" dirty="0" smtClean="0"/>
              <a:t>What Are Collective Rights?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484564"/>
            <a:ext cx="4876800" cy="4763836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u="sng" dirty="0" smtClean="0">
                <a:latin typeface="Handwriting - Dakota" charset="0"/>
              </a:rPr>
              <a:t>Inherent Rights: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dirty="0">
              <a:latin typeface="Handwriting - Dakota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latin typeface="Handwriting - Dakota" charset="0"/>
              </a:rPr>
              <a:t>Powers which people are justly entitled 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endParaRPr lang="en-US" dirty="0">
              <a:latin typeface="Handwriting - Dakota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latin typeface="Handwriting - Dakota" charset="0"/>
              </a:rPr>
              <a:t>Rights that existed before Canada 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endParaRPr lang="en-US" dirty="0">
              <a:latin typeface="Handwriting - Dakota" charset="0"/>
            </a:endParaRPr>
          </a:p>
        </p:txBody>
      </p:sp>
      <p:pic>
        <p:nvPicPr>
          <p:cNvPr id="62466" name="Picture 2" descr="http://www.visapro.ca/en/sites/www.visapro.ca/files/imagecache/Foto-Originala/3a-Canada-British-Columbia-First-Nations-Dancer-in-Traditional-Regalia-Tourism-BC-and-Thompson-Okanagan-Touri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04" y="1484564"/>
            <a:ext cx="14339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catalyst.ca/wp-content/uploads/french-canadian-se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19" y="3651753"/>
            <a:ext cx="1928441" cy="10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ttp://www.national.ca/library/images/6a4c186b-49e9-4214-8e7e-ec730fbbcd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87" y="4919209"/>
            <a:ext cx="2362200" cy="15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1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69" y="0"/>
            <a:ext cx="6781800" cy="1527175"/>
          </a:xfrm>
        </p:spPr>
        <p:txBody>
          <a:bodyPr/>
          <a:lstStyle/>
          <a:p>
            <a:pPr algn="ctr"/>
            <a:r>
              <a:rPr lang="en-US" dirty="0" smtClean="0"/>
              <a:t>Inherent Rights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7" y="1295400"/>
            <a:ext cx="7519503" cy="5207952"/>
          </a:xfrm>
        </p:spPr>
      </p:pic>
    </p:spTree>
    <p:extLst>
      <p:ext uri="{BB962C8B-B14F-4D97-AF65-F5344CB8AC3E}">
        <p14:creationId xmlns:p14="http://schemas.microsoft.com/office/powerpoint/2010/main" val="355084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pixels design template">
  <a:themeElements>
    <a:clrScheme name="Office Theme 10">
      <a:dk1>
        <a:srgbClr val="FF9933"/>
      </a:dk1>
      <a:lt1>
        <a:srgbClr val="FFFFFF"/>
      </a:lt1>
      <a:dk2>
        <a:srgbClr val="FE6E0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82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FF9900"/>
        </a:accent1>
        <a:accent2>
          <a:srgbClr val="FF505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4848"/>
        </a:accent6>
        <a:hlink>
          <a:srgbClr val="FFFF99"/>
        </a:hlink>
        <a:folHlink>
          <a:srgbClr val="9933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25252F"/>
        </a:dk1>
        <a:lt1>
          <a:srgbClr val="CCECFF"/>
        </a:lt1>
        <a:dk2>
          <a:srgbClr val="000000"/>
        </a:dk2>
        <a:lt2>
          <a:srgbClr val="FFFFFF"/>
        </a:lt2>
        <a:accent1>
          <a:srgbClr val="009999"/>
        </a:accent1>
        <a:accent2>
          <a:srgbClr val="67972D"/>
        </a:accent2>
        <a:accent3>
          <a:srgbClr val="AAAAAA"/>
        </a:accent3>
        <a:accent4>
          <a:srgbClr val="AEC9DA"/>
        </a:accent4>
        <a:accent5>
          <a:srgbClr val="AACACA"/>
        </a:accent5>
        <a:accent6>
          <a:srgbClr val="5D8828"/>
        </a:accent6>
        <a:hlink>
          <a:srgbClr val="FFFFCC"/>
        </a:hlink>
        <a:folHlink>
          <a:srgbClr val="99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AAC8C7"/>
        </a:dk1>
        <a:lt1>
          <a:srgbClr val="FFFFFF"/>
        </a:lt1>
        <a:dk2>
          <a:srgbClr val="000000"/>
        </a:dk2>
        <a:lt2>
          <a:srgbClr val="808080"/>
        </a:lt2>
        <a:accent1>
          <a:srgbClr val="336666"/>
        </a:accent1>
        <a:accent2>
          <a:srgbClr val="660099"/>
        </a:accent2>
        <a:accent3>
          <a:srgbClr val="FFFFFF"/>
        </a:accent3>
        <a:accent4>
          <a:srgbClr val="91AAAA"/>
        </a:accent4>
        <a:accent5>
          <a:srgbClr val="ADB8B8"/>
        </a:accent5>
        <a:accent6>
          <a:srgbClr val="5C008A"/>
        </a:accent6>
        <a:hlink>
          <a:srgbClr val="66CCCC"/>
        </a:hlink>
        <a:folHlink>
          <a:srgbClr val="82AC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2D2015"/>
        </a:dk1>
        <a:lt1>
          <a:srgbClr val="E6E6CD"/>
        </a:lt1>
        <a:dk2>
          <a:srgbClr val="523E26"/>
        </a:dk2>
        <a:lt2>
          <a:srgbClr val="DFC08D"/>
        </a:lt2>
        <a:accent1>
          <a:srgbClr val="999966"/>
        </a:accent1>
        <a:accent2>
          <a:srgbClr val="8F5F2F"/>
        </a:accent2>
        <a:accent3>
          <a:srgbClr val="B3AFAC"/>
        </a:accent3>
        <a:accent4>
          <a:srgbClr val="C4C4AF"/>
        </a:accent4>
        <a:accent5>
          <a:srgbClr val="CACAB8"/>
        </a:accent5>
        <a:accent6>
          <a:srgbClr val="81552A"/>
        </a:accent6>
        <a:hlink>
          <a:srgbClr val="99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5252F"/>
        </a:dk1>
        <a:lt1>
          <a:srgbClr val="E5F2FD"/>
        </a:lt1>
        <a:dk2>
          <a:srgbClr val="000000"/>
        </a:dk2>
        <a:lt2>
          <a:srgbClr val="FFFFFF"/>
        </a:lt2>
        <a:accent1>
          <a:srgbClr val="336699"/>
        </a:accent1>
        <a:accent2>
          <a:srgbClr val="003399"/>
        </a:accent2>
        <a:accent3>
          <a:srgbClr val="AAAAAA"/>
        </a:accent3>
        <a:accent4>
          <a:srgbClr val="C3CFD8"/>
        </a:accent4>
        <a:accent5>
          <a:srgbClr val="ADB8CA"/>
        </a:accent5>
        <a:accent6>
          <a:srgbClr val="002D8A"/>
        </a:accent6>
        <a:hlink>
          <a:srgbClr val="99CC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3366"/>
        </a:dk1>
        <a:lt1>
          <a:srgbClr val="EBEBFF"/>
        </a:lt1>
        <a:dk2>
          <a:srgbClr val="000099"/>
        </a:dk2>
        <a:lt2>
          <a:srgbClr val="CCFFFF"/>
        </a:lt2>
        <a:accent1>
          <a:srgbClr val="9999CC"/>
        </a:accent1>
        <a:accent2>
          <a:srgbClr val="669999"/>
        </a:accent2>
        <a:accent3>
          <a:srgbClr val="AAAACA"/>
        </a:accent3>
        <a:accent4>
          <a:srgbClr val="C9C9DA"/>
        </a:accent4>
        <a:accent5>
          <a:srgbClr val="CACAE2"/>
        </a:accent5>
        <a:accent6>
          <a:srgbClr val="5C8A8A"/>
        </a:accent6>
        <a:hlink>
          <a:srgbClr val="666699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FF9933"/>
        </a:dk1>
        <a:lt1>
          <a:srgbClr val="FFFFFF"/>
        </a:lt1>
        <a:dk2>
          <a:srgbClr val="FE6E02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82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pixels design template</Template>
  <TotalTime>5062</TotalTime>
  <Words>429</Words>
  <Application>Microsoft Macintosh PowerPoint</Application>
  <PresentationFormat>On-screen Show (4:3)</PresentationFormat>
  <Paragraphs>89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 pixels design template</vt:lpstr>
      <vt:lpstr>Collective Rights</vt:lpstr>
      <vt:lpstr>PowerPoint Presentation</vt:lpstr>
      <vt:lpstr>Stoney Trail </vt:lpstr>
      <vt:lpstr>To What Extent Should Canadians Support the Rights Present in the Canadian Charter of Rights and Freedoms?</vt:lpstr>
      <vt:lpstr>Review</vt:lpstr>
      <vt:lpstr>What Collective Rights are Present in the Charter? </vt:lpstr>
      <vt:lpstr>What Are Collective Rights?</vt:lpstr>
      <vt:lpstr>What Are Collective Rights?</vt:lpstr>
      <vt:lpstr>Inherent Rights</vt:lpstr>
      <vt:lpstr>What Are Collective Rights?</vt:lpstr>
      <vt:lpstr>Canada’s Founding Peoples</vt:lpstr>
      <vt:lpstr>What Does the Charter Say About Collective Rights?</vt:lpstr>
      <vt:lpstr>What Are Each Group’s Collective Rights</vt:lpstr>
      <vt:lpstr>First Nations Rights</vt:lpstr>
      <vt:lpstr>Numbered Treaties </vt:lpstr>
      <vt:lpstr>Metis Rights</vt:lpstr>
      <vt:lpstr>Language Rights</vt:lpstr>
      <vt:lpstr>Challenges of Collective Rights </vt:lpstr>
      <vt:lpstr>Challenges of Collective Rights</vt:lpstr>
      <vt:lpstr>Collective Rights Charter Challenge:  R. (The Queen) v. Sparrow</vt:lpstr>
      <vt:lpstr>What Collective Rights are Present in the Charter? </vt:lpstr>
    </vt:vector>
  </TitlesOfParts>
  <Company>CSSD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Rights</dc:title>
  <dc:creator>Joseph Strother</dc:creator>
  <cp:lastModifiedBy>CBE CBE</cp:lastModifiedBy>
  <cp:revision>74</cp:revision>
  <cp:lastPrinted>1601-01-01T00:00:00Z</cp:lastPrinted>
  <dcterms:created xsi:type="dcterms:W3CDTF">2015-01-22T02:16:06Z</dcterms:created>
  <dcterms:modified xsi:type="dcterms:W3CDTF">2018-01-15T16:46:11Z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TC010721231033</vt:lpwstr>
  </property>
</Properties>
</file>