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0"/>
  </p:notesMasterIdLst>
  <p:sldIdLst>
    <p:sldId id="256" r:id="rId2"/>
    <p:sldId id="301" r:id="rId3"/>
    <p:sldId id="291" r:id="rId4"/>
    <p:sldId id="307" r:id="rId5"/>
    <p:sldId id="308" r:id="rId6"/>
    <p:sldId id="309" r:id="rId7"/>
    <p:sldId id="292" r:id="rId8"/>
    <p:sldId id="257" r:id="rId9"/>
    <p:sldId id="305" r:id="rId10"/>
    <p:sldId id="306" r:id="rId11"/>
    <p:sldId id="293" r:id="rId12"/>
    <p:sldId id="295" r:id="rId13"/>
    <p:sldId id="303" r:id="rId14"/>
    <p:sldId id="310" r:id="rId15"/>
    <p:sldId id="296" r:id="rId16"/>
    <p:sldId id="311" r:id="rId17"/>
    <p:sldId id="312" r:id="rId18"/>
    <p:sldId id="298" r:id="rId19"/>
    <p:sldId id="313" r:id="rId20"/>
    <p:sldId id="314" r:id="rId21"/>
    <p:sldId id="315" r:id="rId22"/>
    <p:sldId id="316" r:id="rId23"/>
    <p:sldId id="317" r:id="rId24"/>
    <p:sldId id="318" r:id="rId25"/>
    <p:sldId id="319" r:id="rId26"/>
    <p:sldId id="320" r:id="rId27"/>
    <p:sldId id="297" r:id="rId28"/>
    <p:sldId id="329" r:id="rId29"/>
    <p:sldId id="330" r:id="rId30"/>
    <p:sldId id="331" r:id="rId31"/>
    <p:sldId id="332" r:id="rId32"/>
    <p:sldId id="333" r:id="rId33"/>
    <p:sldId id="334" r:id="rId34"/>
    <p:sldId id="335" r:id="rId35"/>
    <p:sldId id="299" r:id="rId36"/>
    <p:sldId id="300" r:id="rId37"/>
    <p:sldId id="302" r:id="rId38"/>
    <p:sldId id="272"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p:restoredTop sz="75046" autoAdjust="0"/>
  </p:normalViewPr>
  <p:slideViewPr>
    <p:cSldViewPr>
      <p:cViewPr varScale="1">
        <p:scale>
          <a:sx n="68" d="100"/>
          <a:sy n="68" d="100"/>
        </p:scale>
        <p:origin x="105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56D98-9DF4-4802-A862-BB5B0684C893}"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00D19-C9C3-432A-A4D6-544B096FFEEC}" type="slidenum">
              <a:rPr lang="en-US" smtClean="0"/>
              <a:t>‹#›</a:t>
            </a:fld>
            <a:endParaRPr lang="en-US"/>
          </a:p>
        </p:txBody>
      </p:sp>
    </p:spTree>
    <p:extLst>
      <p:ext uri="{BB962C8B-B14F-4D97-AF65-F5344CB8AC3E}">
        <p14:creationId xmlns:p14="http://schemas.microsoft.com/office/powerpoint/2010/main" val="28338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smtClean="0"/>
              <a:t>Rights Should We Have?</a:t>
            </a:r>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3</a:t>
            </a:fld>
            <a:endParaRPr lang="en-US"/>
          </a:p>
        </p:txBody>
      </p:sp>
    </p:spTree>
    <p:extLst>
      <p:ext uri="{BB962C8B-B14F-4D97-AF65-F5344CB8AC3E}">
        <p14:creationId xmlns:p14="http://schemas.microsoft.com/office/powerpoint/2010/main" val="132255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define Collective? Who gets these Rights, while other groups do not? What is the qualifiers?</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7</a:t>
            </a:fld>
            <a:endParaRPr lang="en-US"/>
          </a:p>
        </p:txBody>
      </p:sp>
    </p:spTree>
    <p:extLst>
      <p:ext uri="{BB962C8B-B14F-4D97-AF65-F5344CB8AC3E}">
        <p14:creationId xmlns:p14="http://schemas.microsoft.com/office/powerpoint/2010/main" val="205057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8</a:t>
            </a:fld>
            <a:endParaRPr lang="en-US"/>
          </a:p>
        </p:txBody>
      </p:sp>
    </p:spTree>
    <p:extLst>
      <p:ext uri="{BB962C8B-B14F-4D97-AF65-F5344CB8AC3E}">
        <p14:creationId xmlns:p14="http://schemas.microsoft.com/office/powerpoint/2010/main" val="347024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9</a:t>
            </a:fld>
            <a:endParaRPr lang="en-US"/>
          </a:p>
        </p:txBody>
      </p:sp>
    </p:spTree>
    <p:extLst>
      <p:ext uri="{BB962C8B-B14F-4D97-AF65-F5344CB8AC3E}">
        <p14:creationId xmlns:p14="http://schemas.microsoft.com/office/powerpoint/2010/main" val="91622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the right to hunt inherent to</a:t>
            </a:r>
            <a:r>
              <a:rPr lang="en-US" baseline="0" dirty="0" smtClean="0"/>
              <a:t> First Nations?</a:t>
            </a:r>
          </a:p>
          <a:p>
            <a:endParaRPr lang="en-US" baseline="0" dirty="0" smtClean="0"/>
          </a:p>
          <a:p>
            <a:r>
              <a:rPr lang="en-US" baseline="0" dirty="0" smtClean="0"/>
              <a:t>What is an inherent right which you have? </a:t>
            </a:r>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10</a:t>
            </a:fld>
            <a:endParaRPr lang="en-US"/>
          </a:p>
        </p:txBody>
      </p:sp>
    </p:spTree>
    <p:extLst>
      <p:ext uri="{BB962C8B-B14F-4D97-AF65-F5344CB8AC3E}">
        <p14:creationId xmlns:p14="http://schemas.microsoft.com/office/powerpoint/2010/main" val="257327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might that equality have been taken away from?</a:t>
            </a:r>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11</a:t>
            </a:fld>
            <a:endParaRPr lang="en-US"/>
          </a:p>
        </p:txBody>
      </p:sp>
    </p:spTree>
    <p:extLst>
      <p:ext uri="{BB962C8B-B14F-4D97-AF65-F5344CB8AC3E}">
        <p14:creationId xmlns:p14="http://schemas.microsoft.com/office/powerpoint/2010/main" val="40286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of these people did not cooperate,</a:t>
            </a:r>
            <a:r>
              <a:rPr lang="en-US" baseline="0" dirty="0" smtClean="0"/>
              <a:t> Canada would probably not exist today – we  would probably be American</a:t>
            </a:r>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12</a:t>
            </a:fld>
            <a:endParaRPr lang="en-US"/>
          </a:p>
        </p:txBody>
      </p:sp>
    </p:spTree>
    <p:extLst>
      <p:ext uri="{BB962C8B-B14F-4D97-AF65-F5344CB8AC3E}">
        <p14:creationId xmlns:p14="http://schemas.microsoft.com/office/powerpoint/2010/main" val="321135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 challenge</a:t>
            </a:r>
            <a:r>
              <a:rPr lang="en-US" baseline="0" dirty="0" smtClean="0"/>
              <a:t> of collective rights may be based on these three documents? Look at the dates, the formats, etc. – Very old – hard to interpret today</a:t>
            </a:r>
            <a:endParaRPr lang="en-US" dirty="0"/>
          </a:p>
        </p:txBody>
      </p:sp>
      <p:sp>
        <p:nvSpPr>
          <p:cNvPr id="4" name="Slide Number Placeholder 3"/>
          <p:cNvSpPr>
            <a:spLocks noGrp="1"/>
          </p:cNvSpPr>
          <p:nvPr>
            <p:ph type="sldNum" sz="quarter" idx="10"/>
          </p:nvPr>
        </p:nvSpPr>
        <p:spPr/>
        <p:txBody>
          <a:bodyPr/>
          <a:lstStyle/>
          <a:p>
            <a:fld id="{7F900D19-C9C3-432A-A4D6-544B096FFEEC}" type="slidenum">
              <a:rPr lang="en-US" smtClean="0"/>
              <a:t>36</a:t>
            </a:fld>
            <a:endParaRPr lang="en-US"/>
          </a:p>
        </p:txBody>
      </p:sp>
    </p:spTree>
    <p:extLst>
      <p:ext uri="{BB962C8B-B14F-4D97-AF65-F5344CB8AC3E}">
        <p14:creationId xmlns:p14="http://schemas.microsoft.com/office/powerpoint/2010/main" val="139713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371600" y="1371600"/>
            <a:ext cx="6400800" cy="1752600"/>
          </a:xfrm>
        </p:spPr>
        <p:txBody>
          <a:bodyPr/>
          <a:lstStyle>
            <a:lvl1pPr>
              <a:defRPr sz="4800"/>
            </a:lvl1pPr>
          </a:lstStyle>
          <a:p>
            <a:pPr lvl="0"/>
            <a:r>
              <a:rPr lang="en-US" noProof="0" smtClean="0"/>
              <a:t>Click to edit Master title style</a:t>
            </a:r>
          </a:p>
        </p:txBody>
      </p:sp>
      <p:sp>
        <p:nvSpPr>
          <p:cNvPr id="12291" name="Rectangle 3"/>
          <p:cNvSpPr>
            <a:spLocks noGrp="1" noChangeArrowheads="1"/>
          </p:cNvSpPr>
          <p:nvPr>
            <p:ph type="subTitle" idx="1"/>
          </p:nvPr>
        </p:nvSpPr>
        <p:spPr>
          <a:xfrm>
            <a:off x="1447800" y="3810000"/>
            <a:ext cx="6248400" cy="1371600"/>
          </a:xfrm>
        </p:spPr>
        <p:txBody>
          <a:bodyPr/>
          <a:lstStyle>
            <a:lvl1pPr marL="0" indent="0">
              <a:buFontTx/>
              <a:buNone/>
              <a:defRPr/>
            </a:lvl1pPr>
          </a:lstStyle>
          <a:p>
            <a:pPr lvl="0"/>
            <a:r>
              <a:rPr lang="en-US" noProof="0" smtClean="0"/>
              <a:t>Click to edit Master subtitle style</a:t>
            </a:r>
          </a:p>
        </p:txBody>
      </p:sp>
      <p:sp>
        <p:nvSpPr>
          <p:cNvPr id="12292" name="Rectangle 4"/>
          <p:cNvSpPr>
            <a:spLocks noGrp="1" noChangeArrowheads="1"/>
          </p:cNvSpPr>
          <p:nvPr>
            <p:ph type="dt" sz="half" idx="2"/>
          </p:nvPr>
        </p:nvSpPr>
        <p:spPr>
          <a:xfrm>
            <a:off x="7010400" y="6172200"/>
            <a:ext cx="1524000" cy="457200"/>
          </a:xfrm>
        </p:spPr>
        <p:txBody>
          <a:bodyPr/>
          <a:lstStyle>
            <a:lvl1pPr>
              <a:spcBef>
                <a:spcPct val="20000"/>
              </a:spcBef>
              <a:defRPr/>
            </a:lvl1pPr>
          </a:lstStyle>
          <a:p>
            <a:endParaRPr lang="en-US"/>
          </a:p>
        </p:txBody>
      </p:sp>
      <p:sp>
        <p:nvSpPr>
          <p:cNvPr id="12293" name="Rectangle 5"/>
          <p:cNvSpPr>
            <a:spLocks noGrp="1" noChangeArrowheads="1"/>
          </p:cNvSpPr>
          <p:nvPr>
            <p:ph type="ftr" sz="quarter" idx="3"/>
          </p:nvPr>
        </p:nvSpPr>
        <p:spPr>
          <a:xfrm>
            <a:off x="3124200" y="6172200"/>
            <a:ext cx="2895600" cy="457200"/>
          </a:xfrm>
        </p:spPr>
        <p:txBody>
          <a:bodyPr/>
          <a:lstStyle>
            <a:lvl1pPr>
              <a:spcBef>
                <a:spcPct val="20000"/>
              </a:spcBef>
              <a:defRPr/>
            </a:lvl1pPr>
          </a:lstStyle>
          <a:p>
            <a:endParaRPr lang="en-US"/>
          </a:p>
        </p:txBody>
      </p:sp>
      <p:sp>
        <p:nvSpPr>
          <p:cNvPr id="12294" name="Rectangle 6"/>
          <p:cNvSpPr>
            <a:spLocks noGrp="1" noChangeArrowheads="1"/>
          </p:cNvSpPr>
          <p:nvPr>
            <p:ph type="sldNum" sz="quarter" idx="4"/>
          </p:nvPr>
        </p:nvSpPr>
        <p:spPr>
          <a:xfrm>
            <a:off x="533400" y="6172200"/>
            <a:ext cx="1219200" cy="457200"/>
          </a:xfrm>
        </p:spPr>
        <p:txBody>
          <a:bodyPr/>
          <a:lstStyle>
            <a:lvl1pPr>
              <a:spcBef>
                <a:spcPct val="20000"/>
              </a:spcBef>
              <a:defRPr/>
            </a:lvl1pPr>
          </a:lstStyle>
          <a:p>
            <a:fld id="{CCDFCCED-CDCC-44CD-AA2A-594A18C6A2B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97C0E-3EC9-44C8-ACF5-841DED1018D8}" type="slidenum">
              <a:rPr lang="en-US"/>
              <a:pPr/>
              <a:t>‹#›</a:t>
            </a:fld>
            <a:endParaRPr lang="en-US"/>
          </a:p>
        </p:txBody>
      </p:sp>
    </p:spTree>
    <p:extLst>
      <p:ext uri="{BB962C8B-B14F-4D97-AF65-F5344CB8AC3E}">
        <p14:creationId xmlns:p14="http://schemas.microsoft.com/office/powerpoint/2010/main" val="337293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1143000"/>
            <a:ext cx="169545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143000"/>
            <a:ext cx="493395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9853B-A411-40B2-AFEC-5A0411EDD593}" type="slidenum">
              <a:rPr lang="en-US"/>
              <a:pPr/>
              <a:t>‹#›</a:t>
            </a:fld>
            <a:endParaRPr lang="en-US"/>
          </a:p>
        </p:txBody>
      </p:sp>
    </p:spTree>
    <p:extLst>
      <p:ext uri="{BB962C8B-B14F-4D97-AF65-F5344CB8AC3E}">
        <p14:creationId xmlns:p14="http://schemas.microsoft.com/office/powerpoint/2010/main" val="272854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D01485-618B-425F-AD4E-0B522E427622}" type="slidenum">
              <a:rPr lang="en-US"/>
              <a:pPr/>
              <a:t>‹#›</a:t>
            </a:fld>
            <a:endParaRPr lang="en-US"/>
          </a:p>
        </p:txBody>
      </p:sp>
    </p:spTree>
    <p:extLst>
      <p:ext uri="{BB962C8B-B14F-4D97-AF65-F5344CB8AC3E}">
        <p14:creationId xmlns:p14="http://schemas.microsoft.com/office/powerpoint/2010/main" val="276757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4EDDE-3917-49B3-BB80-6CF3EDB47166}" type="slidenum">
              <a:rPr lang="en-US"/>
              <a:pPr/>
              <a:t>‹#›</a:t>
            </a:fld>
            <a:endParaRPr lang="en-US"/>
          </a:p>
        </p:txBody>
      </p:sp>
    </p:spTree>
    <p:extLst>
      <p:ext uri="{BB962C8B-B14F-4D97-AF65-F5344CB8AC3E}">
        <p14:creationId xmlns:p14="http://schemas.microsoft.com/office/powerpoint/2010/main" val="32876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4BD850-E275-4C08-9BA4-DB15E2586314}" type="slidenum">
              <a:rPr lang="en-US"/>
              <a:pPr/>
              <a:t>‹#›</a:t>
            </a:fld>
            <a:endParaRPr lang="en-US"/>
          </a:p>
        </p:txBody>
      </p:sp>
    </p:spTree>
    <p:extLst>
      <p:ext uri="{BB962C8B-B14F-4D97-AF65-F5344CB8AC3E}">
        <p14:creationId xmlns:p14="http://schemas.microsoft.com/office/powerpoint/2010/main" val="71381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F2B1F3-9D73-46F8-8D0C-8E32E2422D36}" type="slidenum">
              <a:rPr lang="en-US"/>
              <a:pPr/>
              <a:t>‹#›</a:t>
            </a:fld>
            <a:endParaRPr lang="en-US"/>
          </a:p>
        </p:txBody>
      </p:sp>
    </p:spTree>
    <p:extLst>
      <p:ext uri="{BB962C8B-B14F-4D97-AF65-F5344CB8AC3E}">
        <p14:creationId xmlns:p14="http://schemas.microsoft.com/office/powerpoint/2010/main" val="283041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0BFF5E-359B-4638-A81B-12C8A8673854}" type="slidenum">
              <a:rPr lang="en-US"/>
              <a:pPr/>
              <a:t>‹#›</a:t>
            </a:fld>
            <a:endParaRPr lang="en-US"/>
          </a:p>
        </p:txBody>
      </p:sp>
    </p:spTree>
    <p:extLst>
      <p:ext uri="{BB962C8B-B14F-4D97-AF65-F5344CB8AC3E}">
        <p14:creationId xmlns:p14="http://schemas.microsoft.com/office/powerpoint/2010/main" val="389786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AAB7DD-BEFC-43D3-9ACA-C5FAE0500E02}" type="slidenum">
              <a:rPr lang="en-US"/>
              <a:pPr/>
              <a:t>‹#›</a:t>
            </a:fld>
            <a:endParaRPr lang="en-US"/>
          </a:p>
        </p:txBody>
      </p:sp>
    </p:spTree>
    <p:extLst>
      <p:ext uri="{BB962C8B-B14F-4D97-AF65-F5344CB8AC3E}">
        <p14:creationId xmlns:p14="http://schemas.microsoft.com/office/powerpoint/2010/main" val="377529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AC49E8-7309-461D-B6A7-711A4C4F2626}" type="slidenum">
              <a:rPr lang="en-US"/>
              <a:pPr/>
              <a:t>‹#›</a:t>
            </a:fld>
            <a:endParaRPr lang="en-US"/>
          </a:p>
        </p:txBody>
      </p:sp>
    </p:spTree>
    <p:extLst>
      <p:ext uri="{BB962C8B-B14F-4D97-AF65-F5344CB8AC3E}">
        <p14:creationId xmlns:p14="http://schemas.microsoft.com/office/powerpoint/2010/main" val="406163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880587-1BC9-4F07-BD0E-75EACA83788E}" type="slidenum">
              <a:rPr lang="en-US"/>
              <a:pPr/>
              <a:t>‹#›</a:t>
            </a:fld>
            <a:endParaRPr lang="en-US"/>
          </a:p>
        </p:txBody>
      </p:sp>
    </p:spTree>
    <p:extLst>
      <p:ext uri="{BB962C8B-B14F-4D97-AF65-F5344CB8AC3E}">
        <p14:creationId xmlns:p14="http://schemas.microsoft.com/office/powerpoint/2010/main" val="82351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219200" y="1143000"/>
            <a:ext cx="67818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1219200" y="2895600"/>
            <a:ext cx="67818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0" y="617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11269" name="Rectangle 5"/>
          <p:cNvSpPr>
            <a:spLocks noGrp="1" noChangeArrowheads="1"/>
          </p:cNvSpPr>
          <p:nvPr>
            <p:ph type="ftr" sz="quarter" idx="3"/>
          </p:nvPr>
        </p:nvSpPr>
        <p:spPr bwMode="auto">
          <a:xfrm>
            <a:off x="3048000" y="61722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1270" name="Rectangle 6"/>
          <p:cNvSpPr>
            <a:spLocks noGrp="1" noChangeArrowheads="1"/>
          </p:cNvSpPr>
          <p:nvPr>
            <p:ph type="sldNum" sz="quarter" idx="4"/>
          </p:nvPr>
        </p:nvSpPr>
        <p:spPr bwMode="auto">
          <a:xfrm>
            <a:off x="381000" y="61722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fld id="{0F729F91-41F8-4E33-BF4D-8927DD049C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6400800" cy="1752600"/>
          </a:xfrm>
        </p:spPr>
        <p:txBody>
          <a:bodyPr/>
          <a:lstStyle/>
          <a:p>
            <a:r>
              <a:rPr lang="en-US" dirty="0" smtClean="0"/>
              <a:t>Collective Rights</a:t>
            </a:r>
            <a:endParaRPr lang="en-US" dirty="0"/>
          </a:p>
        </p:txBody>
      </p:sp>
      <p:pic>
        <p:nvPicPr>
          <p:cNvPr id="58370" name="Picture 2" descr="http://www.socialistproject.ca/bullet/b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76437"/>
            <a:ext cx="2743200"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72" name="Picture 4" descr="http://upload.wikimedia.org/wikipedia/commons/8/8a/Bilingualstop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71109"/>
            <a:ext cx="2607623"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74" name="Picture 6" descr="http://aptn.ca/pages/news/files/2010/12/METISGF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269" y="1524000"/>
            <a:ext cx="4461931" cy="2509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316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69" y="0"/>
            <a:ext cx="6781800" cy="1527175"/>
          </a:xfrm>
        </p:spPr>
        <p:txBody>
          <a:bodyPr/>
          <a:lstStyle/>
          <a:p>
            <a:pPr algn="ctr"/>
            <a:r>
              <a:rPr lang="en-US" dirty="0" smtClean="0"/>
              <a:t>Inherent Rights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1017" y="1295400"/>
            <a:ext cx="7519503" cy="5207952"/>
          </a:xfrm>
        </p:spPr>
      </p:pic>
    </p:spTree>
    <p:extLst>
      <p:ext uri="{BB962C8B-B14F-4D97-AF65-F5344CB8AC3E}">
        <p14:creationId xmlns:p14="http://schemas.microsoft.com/office/powerpoint/2010/main" val="3550846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686800" cy="1527175"/>
          </a:xfrm>
        </p:spPr>
        <p:txBody>
          <a:bodyPr/>
          <a:lstStyle/>
          <a:p>
            <a:pPr algn="ctr"/>
            <a:r>
              <a:rPr lang="en-US" dirty="0" smtClean="0"/>
              <a:t>What Are Collective Rights?</a:t>
            </a:r>
            <a:endParaRPr lang="en-US" dirty="0"/>
          </a:p>
        </p:txBody>
      </p:sp>
      <p:sp>
        <p:nvSpPr>
          <p:cNvPr id="3" name="Content Placeholder 2"/>
          <p:cNvSpPr>
            <a:spLocks noGrp="1"/>
          </p:cNvSpPr>
          <p:nvPr>
            <p:ph sz="half" idx="1"/>
          </p:nvPr>
        </p:nvSpPr>
        <p:spPr>
          <a:xfrm>
            <a:off x="4648200" y="1527175"/>
            <a:ext cx="4229100" cy="4416425"/>
          </a:xfrm>
        </p:spPr>
        <p:txBody>
          <a:bodyPr/>
          <a:lstStyle/>
          <a:p>
            <a:pPr>
              <a:spcBef>
                <a:spcPct val="50000"/>
              </a:spcBef>
              <a:buFont typeface="Arial" charset="0"/>
              <a:buChar char="•"/>
            </a:pPr>
            <a:r>
              <a:rPr lang="en-US" dirty="0">
                <a:latin typeface="Handwriting - Dakota" charset="0"/>
              </a:rPr>
              <a:t>Meant to</a:t>
            </a:r>
            <a:r>
              <a:rPr lang="en-US" dirty="0" smtClean="0">
                <a:latin typeface="Handwriting - Dakota" charset="0"/>
              </a:rPr>
              <a:t>:</a:t>
            </a:r>
          </a:p>
          <a:p>
            <a:pPr>
              <a:spcBef>
                <a:spcPct val="50000"/>
              </a:spcBef>
              <a:buFont typeface="Arial" charset="0"/>
              <a:buChar char="•"/>
            </a:pPr>
            <a:endParaRPr lang="en-US" dirty="0">
              <a:latin typeface="Handwriting - Dakota" charset="0"/>
            </a:endParaRPr>
          </a:p>
          <a:p>
            <a:pPr lvl="1">
              <a:spcBef>
                <a:spcPct val="50000"/>
              </a:spcBef>
              <a:buFont typeface="Arial" charset="0"/>
              <a:buChar char="•"/>
            </a:pPr>
            <a:r>
              <a:rPr lang="en-US" dirty="0" smtClean="0">
                <a:latin typeface="Handwriting - Dakota" charset="0"/>
              </a:rPr>
              <a:t>Protect unique cultures of Canada’s </a:t>
            </a:r>
            <a:r>
              <a:rPr lang="en-US" u="sng" dirty="0" smtClean="0">
                <a:latin typeface="Handwriting - Dakota" charset="0"/>
              </a:rPr>
              <a:t>founding peoples</a:t>
            </a:r>
          </a:p>
          <a:p>
            <a:pPr lvl="1">
              <a:spcBef>
                <a:spcPct val="50000"/>
              </a:spcBef>
              <a:buFont typeface="Arial" charset="0"/>
              <a:buChar char="•"/>
            </a:pPr>
            <a:endParaRPr lang="en-US" dirty="0">
              <a:latin typeface="Handwriting - Dakota" charset="0"/>
            </a:endParaRPr>
          </a:p>
          <a:p>
            <a:pPr lvl="1">
              <a:spcBef>
                <a:spcPct val="50000"/>
              </a:spcBef>
              <a:buFont typeface="Arial" charset="0"/>
              <a:buChar char="•"/>
            </a:pPr>
            <a:r>
              <a:rPr lang="en-US" b="1" u="sng" dirty="0" smtClean="0">
                <a:latin typeface="Handwriting - Dakota" charset="0"/>
              </a:rPr>
              <a:t>Restore</a:t>
            </a:r>
            <a:r>
              <a:rPr lang="en-US" dirty="0" smtClean="0">
                <a:latin typeface="Handwriting - Dakota" charset="0"/>
              </a:rPr>
              <a:t> </a:t>
            </a:r>
            <a:r>
              <a:rPr lang="en-US" dirty="0">
                <a:latin typeface="Handwriting - Dakota" charset="0"/>
              </a:rPr>
              <a:t>equality </a:t>
            </a:r>
            <a:r>
              <a:rPr lang="en-US" dirty="0" smtClean="0">
                <a:latin typeface="Handwriting - Dakota" charset="0"/>
              </a:rPr>
              <a:t>for founding peoples</a:t>
            </a:r>
            <a:endParaRPr lang="en-US" dirty="0">
              <a:latin typeface="Handwriting - Dakota" charset="0"/>
            </a:endParaRPr>
          </a:p>
          <a:p>
            <a:endParaRPr lang="en-US" dirty="0"/>
          </a:p>
          <a:p>
            <a:endParaRPr lang="en-US" dirty="0"/>
          </a:p>
        </p:txBody>
      </p:sp>
      <p:pic>
        <p:nvPicPr>
          <p:cNvPr id="1026" name="Picture 2" descr="http://canadianrights.weebly.com/uploads/2/7/2/2/27223871/9382156_orig.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8279"/>
          <a:stretch/>
        </p:blipFill>
        <p:spPr bwMode="auto">
          <a:xfrm>
            <a:off x="156858" y="2819401"/>
            <a:ext cx="4335406"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791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52400"/>
            <a:ext cx="8686800" cy="1527175"/>
          </a:xfrm>
        </p:spPr>
        <p:txBody>
          <a:bodyPr/>
          <a:lstStyle/>
          <a:p>
            <a:r>
              <a:rPr lang="en-US" dirty="0" smtClean="0"/>
              <a:t>Canada’s Founding Peoples</a:t>
            </a:r>
            <a:endParaRPr lang="en-US" dirty="0"/>
          </a:p>
        </p:txBody>
      </p:sp>
      <p:sp>
        <p:nvSpPr>
          <p:cNvPr id="3" name="Content Placeholder 2"/>
          <p:cNvSpPr>
            <a:spLocks noGrp="1"/>
          </p:cNvSpPr>
          <p:nvPr>
            <p:ph sz="half" idx="1"/>
          </p:nvPr>
        </p:nvSpPr>
        <p:spPr>
          <a:xfrm>
            <a:off x="470030" y="1821720"/>
            <a:ext cx="4076700" cy="4876800"/>
          </a:xfrm>
        </p:spPr>
        <p:txBody>
          <a:bodyPr/>
          <a:lstStyle/>
          <a:p>
            <a:r>
              <a:rPr lang="en-US" dirty="0" smtClean="0"/>
              <a:t>First Nations </a:t>
            </a:r>
          </a:p>
          <a:p>
            <a:r>
              <a:rPr lang="en-US" dirty="0" smtClean="0"/>
              <a:t>Metis</a:t>
            </a:r>
          </a:p>
          <a:p>
            <a:r>
              <a:rPr lang="en-US" dirty="0" smtClean="0"/>
              <a:t>French </a:t>
            </a:r>
          </a:p>
          <a:p>
            <a:r>
              <a:rPr lang="en-US" dirty="0" smtClean="0"/>
              <a:t>English</a:t>
            </a:r>
          </a:p>
          <a:p>
            <a:pPr lvl="1"/>
            <a:endParaRPr lang="en-US" dirty="0"/>
          </a:p>
          <a:p>
            <a:r>
              <a:rPr lang="en-US" dirty="0" smtClean="0"/>
              <a:t>Canada could not exist without contributions of each</a:t>
            </a:r>
            <a:endParaRPr lang="en-US" dirty="0"/>
          </a:p>
        </p:txBody>
      </p:sp>
      <p:pic>
        <p:nvPicPr>
          <p:cNvPr id="2050" name="Picture 2" descr="http://www.timescolonist.com/polopoly_fs/1.339643!/fileImage/httpImage/image.jpg_gen/derivatives/landscape_490/people-dressed-in-red-and-white-form-a-living-canadian-flag-on-the-lawn-of-the-legislature-july-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44751" y="4267200"/>
            <a:ext cx="3330142" cy="179419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images2.fanpop.com/image/photos/13500000/Great-Britain-Flag-great-britain-13511739-1920-1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74065"/>
            <a:ext cx="1432497" cy="895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8" descr="http://upload.wikimedia.org/wikipedia/commons/thumb/5/57/Flag_of_Quebec_(1-2).svg/2000px-Flag_of_Quebec_(1-2).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523" y="1957911"/>
            <a:ext cx="1446128" cy="7230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0" descr="http://www.saultcareercentre.ca/wp-content/gallery/first-nation-flags/metis-fla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0653" y="2301952"/>
            <a:ext cx="1082922" cy="75804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http://www.900chml.com/files/2014/11/Confederacy-Fla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8331" y="2570694"/>
            <a:ext cx="1004255" cy="60255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4" descr="http://upload.wikimedia.org/wikipedia/commons/thumb/9/90/Flag_of_Nunavut.svg/2000px-Flag_of_Nunavut.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8374" y="2105093"/>
            <a:ext cx="944118" cy="5315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Arrow 4"/>
          <p:cNvSpPr/>
          <p:nvPr/>
        </p:nvSpPr>
        <p:spPr bwMode="auto">
          <a:xfrm>
            <a:off x="6492114" y="3461848"/>
            <a:ext cx="822649" cy="5334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803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216"/>
            <a:ext cx="6781800" cy="1527175"/>
          </a:xfrm>
        </p:spPr>
        <p:txBody>
          <a:bodyPr/>
          <a:lstStyle/>
          <a:p>
            <a:pPr algn="ctr"/>
            <a:r>
              <a:rPr lang="en-US" dirty="0" smtClean="0"/>
              <a:t>What Are Each Group’s Collective Rights</a:t>
            </a:r>
            <a:endParaRPr lang="en-US" dirty="0"/>
          </a:p>
        </p:txBody>
      </p:sp>
      <p:pic>
        <p:nvPicPr>
          <p:cNvPr id="2050" name="Picture 2" descr="http://www.epsu.org/IMG/jpg/Collective_ok.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5386"/>
          <a:stretch/>
        </p:blipFill>
        <p:spPr bwMode="auto">
          <a:xfrm>
            <a:off x="2628900" y="1580048"/>
            <a:ext cx="3657600" cy="49081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31336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eaty medal.jpg                                               000614EBMacBook Pro                    C4ECAC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8910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6096000" y="838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endParaRPr lang="en-US" altLang="en-US"/>
          </a:p>
        </p:txBody>
      </p:sp>
      <p:sp>
        <p:nvSpPr>
          <p:cNvPr id="7172" name="Rectangle 6"/>
          <p:cNvSpPr>
            <a:spLocks noChangeArrowheads="1"/>
          </p:cNvSpPr>
          <p:nvPr/>
        </p:nvSpPr>
        <p:spPr bwMode="auto">
          <a:xfrm>
            <a:off x="5478463" y="914400"/>
            <a:ext cx="3665537"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2800">
                <a:solidFill>
                  <a:schemeClr val="bg1"/>
                </a:solidFill>
                <a:latin typeface="Impact" charset="0"/>
              </a:rPr>
              <a:t>These medals were struck to commemorate the Numbered Treaties.  This medal dates from 1874.  The images are meant to convey a specific message.  What was it?  What clues are there in the images?</a:t>
            </a:r>
            <a:endParaRPr lang="en-US" altLang="en-US">
              <a:solidFill>
                <a:schemeClr val="bg1"/>
              </a:solidFill>
            </a:endParaRPr>
          </a:p>
        </p:txBody>
      </p:sp>
    </p:spTree>
    <p:extLst>
      <p:ext uri="{BB962C8B-B14F-4D97-AF65-F5344CB8AC3E}">
        <p14:creationId xmlns:p14="http://schemas.microsoft.com/office/powerpoint/2010/main" val="60304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527175"/>
          </a:xfrm>
        </p:spPr>
        <p:txBody>
          <a:bodyPr/>
          <a:lstStyle/>
          <a:p>
            <a:r>
              <a:rPr lang="en-US" dirty="0" smtClean="0"/>
              <a:t>First Nations Rights</a:t>
            </a:r>
            <a:endParaRPr lang="en-US" dirty="0"/>
          </a:p>
        </p:txBody>
      </p:sp>
      <p:sp>
        <p:nvSpPr>
          <p:cNvPr id="3" name="Content Placeholder 2"/>
          <p:cNvSpPr>
            <a:spLocks noGrp="1"/>
          </p:cNvSpPr>
          <p:nvPr>
            <p:ph sz="half" idx="1"/>
          </p:nvPr>
        </p:nvSpPr>
        <p:spPr>
          <a:xfrm>
            <a:off x="182724" y="1298575"/>
            <a:ext cx="4000500" cy="4953000"/>
          </a:xfrm>
        </p:spPr>
        <p:txBody>
          <a:bodyPr/>
          <a:lstStyle/>
          <a:p>
            <a:r>
              <a:rPr lang="en-US" dirty="0" smtClean="0"/>
              <a:t>Anything mentioned in Treaty </a:t>
            </a:r>
          </a:p>
          <a:p>
            <a:endParaRPr lang="en-US" dirty="0"/>
          </a:p>
          <a:p>
            <a:r>
              <a:rPr lang="en-US" dirty="0" smtClean="0"/>
              <a:t>Pg. 125:</a:t>
            </a:r>
            <a:endParaRPr lang="en-US" dirty="0"/>
          </a:p>
          <a:p>
            <a:pPr lvl="1"/>
            <a:r>
              <a:rPr lang="en-US" dirty="0" smtClean="0"/>
              <a:t> Healthcare</a:t>
            </a:r>
          </a:p>
          <a:p>
            <a:pPr lvl="1"/>
            <a:r>
              <a:rPr lang="en-US" dirty="0" smtClean="0"/>
              <a:t>Education</a:t>
            </a:r>
          </a:p>
          <a:p>
            <a:pPr lvl="1"/>
            <a:r>
              <a:rPr lang="en-US" dirty="0" smtClean="0"/>
              <a:t>Hunting / Fishing Rights</a:t>
            </a:r>
          </a:p>
          <a:p>
            <a:pPr lvl="1"/>
            <a:r>
              <a:rPr lang="en-US" dirty="0" smtClean="0"/>
              <a:t>Land reserves</a:t>
            </a:r>
          </a:p>
          <a:p>
            <a:pPr lvl="1"/>
            <a:r>
              <a:rPr lang="en-US" dirty="0" smtClean="0"/>
              <a:t>Annuities</a:t>
            </a:r>
          </a:p>
          <a:p>
            <a:pPr lvl="2"/>
            <a:r>
              <a:rPr lang="en-US" dirty="0" smtClean="0"/>
              <a:t>($5 / year) </a:t>
            </a:r>
          </a:p>
          <a:p>
            <a:pPr lvl="1"/>
            <a:endParaRPr lang="en-US" dirty="0" smtClean="0"/>
          </a:p>
          <a:p>
            <a:pPr lvl="1"/>
            <a:endParaRPr lang="en-US" dirty="0"/>
          </a:p>
        </p:txBody>
      </p:sp>
      <p:pic>
        <p:nvPicPr>
          <p:cNvPr id="3074" name="Picture 2" descr="http://www.cpcml.ca/images2013/FirstNations/130321-Ottawa-DayAgainstRacism-0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2420488"/>
            <a:ext cx="4457700" cy="2734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80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819400"/>
            <a:ext cx="7467600" cy="4038600"/>
          </a:xfrm>
        </p:spPr>
        <p:txBody>
          <a:bodyPr/>
          <a:lstStyle/>
          <a:p>
            <a:pPr eaLnBrk="1" hangingPunct="1"/>
            <a:r>
              <a:rPr lang="en-US" altLang="en-US" sz="3200">
                <a:latin typeface="Handwriting - Dakota" charset="0"/>
              </a:rPr>
              <a:t>Eleven "Numbered Treaties" were signed between 1871 and 1921 as the Canadian government began to pursue settlement, farming and resource development in the west and north of the country.</a:t>
            </a:r>
            <a:r>
              <a:rPr lang="en-US" altLang="en-US">
                <a:latin typeface="Verdana" charset="0"/>
              </a:rPr>
              <a:t> </a:t>
            </a:r>
          </a:p>
        </p:txBody>
      </p:sp>
      <p:pic>
        <p:nvPicPr>
          <p:cNvPr id="8195" name="Picture 4" descr="&#10;treaty.jpg                                                     000614EBMacBook Pro                    C4ECAC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40386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303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8153400" cy="4876800"/>
          </a:xfrm>
        </p:spPr>
        <p:txBody>
          <a:bodyPr/>
          <a:lstStyle/>
          <a:p>
            <a:pPr eaLnBrk="1" hangingPunct="1"/>
            <a:r>
              <a:rPr lang="en-US" altLang="en-US" sz="3600" b="1">
                <a:latin typeface="Handwriting - Dakota" charset="0"/>
              </a:rPr>
              <a:t>The terms of the treaties differed, but in most cases First Nations agreed to share their land and resources in exchange for education, hunting and fishing rights, reserves, farming assistance and annuities.</a:t>
            </a:r>
            <a:endParaRPr lang="en-US" altLang="en-US">
              <a:latin typeface="Verdana" charset="0"/>
            </a:endParaRPr>
          </a:p>
        </p:txBody>
      </p:sp>
      <p:pic>
        <p:nvPicPr>
          <p:cNvPr id="9219" name="Picture 6" descr="landclaim_natlcell.jpg                                         000614EBMacBook Pro                    C4ECAC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572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images-1 19-20-10.jpeg                                         000614EBMacBook Pro                    C4ECAC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15732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973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44000" cy="1527175"/>
          </a:xfrm>
        </p:spPr>
        <p:txBody>
          <a:bodyPr/>
          <a:lstStyle/>
          <a:p>
            <a:pPr algn="ctr"/>
            <a:r>
              <a:rPr lang="en-US" dirty="0" smtClean="0"/>
              <a:t>Numbered Treaties </a:t>
            </a:r>
            <a:endParaRPr lang="en-US" dirty="0"/>
          </a:p>
        </p:txBody>
      </p:sp>
      <p:pic>
        <p:nvPicPr>
          <p:cNvPr id="5122" name="Picture 2" descr="http://www.mediacoop.ca/sites/mediacoop.ca/files2/mc/imagecache/bigimg/canada_treaties_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500" y="1295400"/>
            <a:ext cx="7315200" cy="5120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9109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5334000" cy="6172200"/>
          </a:xfrm>
        </p:spPr>
        <p:txBody>
          <a:bodyPr/>
          <a:lstStyle/>
          <a:p>
            <a:pPr eaLnBrk="1" hangingPunct="1"/>
            <a:r>
              <a:rPr lang="en-US" altLang="en-US" sz="3200" b="1">
                <a:solidFill>
                  <a:schemeClr val="tx1"/>
                </a:solidFill>
                <a:latin typeface="Handwriting - Dakota" charset="0"/>
              </a:rPr>
              <a:t>For example, Treaty 7 made provisions for one square mile of land for each Indian family, plus a limited supply of cattle, some farm equipment (one plow for each band) and a small amount of treaty and ammunition money. </a:t>
            </a:r>
            <a:endParaRPr lang="en-US" altLang="en-US">
              <a:solidFill>
                <a:srgbClr val="212121"/>
              </a:solidFill>
              <a:latin typeface="Tahoma" charset="0"/>
            </a:endParaRPr>
          </a:p>
        </p:txBody>
      </p:sp>
      <p:pic>
        <p:nvPicPr>
          <p:cNvPr id="10243" name="Picture 5" descr="plowing-Spring-001.jpg                                         000614F0MacBook Pro                    C4ECAC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9600"/>
            <a:ext cx="335756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13;images-1.jpeg                                                  000614EBMacBook Pro                    C4ECAC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196373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640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83631"/>
            <a:ext cx="8839200" cy="1527175"/>
          </a:xfrm>
        </p:spPr>
        <p:txBody>
          <a:bodyPr/>
          <a:lstStyle/>
          <a:p>
            <a:pPr algn="ctr"/>
            <a:r>
              <a:rPr lang="en-US" dirty="0" smtClean="0"/>
              <a:t>Stoney Trail </a:t>
            </a:r>
            <a:endParaRPr lang="en-US" dirty="0"/>
          </a:p>
        </p:txBody>
      </p:sp>
      <p:pic>
        <p:nvPicPr>
          <p:cNvPr id="4" name="Picture 3"/>
          <p:cNvPicPr>
            <a:picLocks noChangeAspect="1"/>
          </p:cNvPicPr>
          <p:nvPr/>
        </p:nvPicPr>
        <p:blipFill rotWithShape="1">
          <a:blip r:embed="rId2"/>
          <a:srcRect l="27160" t="11459" r="40044" b="7291"/>
          <a:stretch/>
        </p:blipFill>
        <p:spPr>
          <a:xfrm>
            <a:off x="2438400" y="838200"/>
            <a:ext cx="4038600" cy="5625191"/>
          </a:xfrm>
          <a:prstGeom prst="rect">
            <a:avLst/>
          </a:prstGeom>
        </p:spPr>
      </p:pic>
    </p:spTree>
    <p:extLst>
      <p:ext uri="{BB962C8B-B14F-4D97-AF65-F5344CB8AC3E}">
        <p14:creationId xmlns:p14="http://schemas.microsoft.com/office/powerpoint/2010/main" val="3162159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610600" cy="2514600"/>
          </a:xfrm>
        </p:spPr>
        <p:txBody>
          <a:bodyPr/>
          <a:lstStyle/>
          <a:p>
            <a:pPr eaLnBrk="1" hangingPunct="1"/>
            <a:r>
              <a:rPr lang="en-US" altLang="en-US" sz="3200" b="1">
                <a:solidFill>
                  <a:schemeClr val="tx1"/>
                </a:solidFill>
                <a:latin typeface="Handwriting - Dakota" charset="0"/>
              </a:rPr>
              <a:t>The treaty also made limited commitments on the part of the Queen to provide education for children and in some cases, medical services.</a:t>
            </a:r>
            <a:endParaRPr lang="en-US" altLang="en-US">
              <a:solidFill>
                <a:srgbClr val="212121"/>
              </a:solidFill>
              <a:latin typeface="Tahoma" charset="0"/>
            </a:endParaRPr>
          </a:p>
        </p:txBody>
      </p:sp>
      <p:pic>
        <p:nvPicPr>
          <p:cNvPr id="11267" name="Picture 3" descr="indian-residential-school.jpg                                  000614EBMacBook Pro                    C4ECAC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71800"/>
            <a:ext cx="51816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5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838200"/>
            <a:ext cx="8610600" cy="5181600"/>
          </a:xfrm>
        </p:spPr>
        <p:txBody>
          <a:bodyPr/>
          <a:lstStyle/>
          <a:p>
            <a:pPr eaLnBrk="1" hangingPunct="1"/>
            <a:r>
              <a:rPr lang="en-US" altLang="en-US" sz="4000" b="1">
                <a:latin typeface="Handwriting - Dakota" charset="0"/>
              </a:rPr>
              <a:t>Both the Canadian government and the First Nations had their </a:t>
            </a:r>
            <a:r>
              <a:rPr lang="en-US" altLang="en-US" sz="4000" b="1" u="sng">
                <a:latin typeface="Handwriting - Dakota" charset="0"/>
              </a:rPr>
              <a:t>own reasons for signing the Numbered Treaties</a:t>
            </a:r>
            <a:r>
              <a:rPr lang="en-US" altLang="en-US" sz="4000" b="1">
                <a:latin typeface="Handwriting - Dakota" charset="0"/>
              </a:rPr>
              <a:t>.  Use the following pictures to determine what the reasons could have been.</a:t>
            </a:r>
            <a:endParaRPr lang="en-US" altLang="en-US"/>
          </a:p>
        </p:txBody>
      </p:sp>
    </p:spTree>
    <p:extLst>
      <p:ext uri="{BB962C8B-B14F-4D97-AF65-F5344CB8AC3E}">
        <p14:creationId xmlns:p14="http://schemas.microsoft.com/office/powerpoint/2010/main" val="2725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descr="&#10;bbones.jpg                                                     0007E570Macintosh HD                   C10190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15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27" descr="buffalo_bones.jpg                                              0007E570Macintosh HD                   C10190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40138"/>
            <a:ext cx="40386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028"/>
          <p:cNvSpPr txBox="1">
            <a:spLocks noChangeArrowheads="1"/>
          </p:cNvSpPr>
          <p:nvPr/>
        </p:nvSpPr>
        <p:spPr bwMode="auto">
          <a:xfrm>
            <a:off x="304800" y="3962400"/>
            <a:ext cx="4648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2800">
                <a:solidFill>
                  <a:schemeClr val="bg2"/>
                </a:solidFill>
                <a:latin typeface="Marker Felt" charset="0"/>
              </a:rPr>
              <a:t>The eradication of the buffalo meant social and economic upheaval for some First Nations peoples.  They saw the Treaties as a way to secure their future.</a:t>
            </a:r>
            <a:endParaRPr lang="en-US" altLang="en-US"/>
          </a:p>
        </p:txBody>
      </p:sp>
    </p:spTree>
    <p:extLst>
      <p:ext uri="{BB962C8B-B14F-4D97-AF65-F5344CB8AC3E}">
        <p14:creationId xmlns:p14="http://schemas.microsoft.com/office/powerpoint/2010/main" val="61513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13;imm-post2.jpg                                                  0007E570Macintosh HD                   C10190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3586163"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27" descr="acyb06-08_0001.jpg                                             0007E570Macintosh HD                   C10190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4704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374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33400" y="685800"/>
            <a:ext cx="8229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buFont typeface="Arial" charset="0"/>
              <a:buChar char="•"/>
            </a:pPr>
            <a:r>
              <a:rPr lang="en-US" altLang="en-US" sz="3200" b="1">
                <a:latin typeface="Marker Felt" charset="0"/>
              </a:rPr>
              <a:t>BC had joined Confederation on the condition that Canada would build a railway within ten years to link the province with the rest of Canada.</a:t>
            </a:r>
          </a:p>
          <a:p>
            <a:pPr>
              <a:spcBef>
                <a:spcPct val="50000"/>
              </a:spcBef>
              <a:buFont typeface="Arial" charset="0"/>
              <a:buChar char="•"/>
            </a:pPr>
            <a:r>
              <a:rPr lang="en-US" altLang="en-US" sz="3200" b="1">
                <a:latin typeface="Marker Felt" charset="0"/>
              </a:rPr>
              <a:t>The railway also allowed a large number of immigrants to migrate to Canada’s West in hopes of a better life.  They had been promised land by the government.</a:t>
            </a:r>
          </a:p>
          <a:p>
            <a:pPr>
              <a:spcBef>
                <a:spcPct val="50000"/>
              </a:spcBef>
              <a:buFont typeface="Arial" charset="0"/>
              <a:buChar char="•"/>
            </a:pPr>
            <a:r>
              <a:rPr lang="en-US" altLang="en-US" sz="3200" b="1" u="sng">
                <a:latin typeface="Marker Felt" charset="0"/>
              </a:rPr>
              <a:t>Both of these issues required that Canada obtain land from the First Nations. </a:t>
            </a:r>
          </a:p>
        </p:txBody>
      </p:sp>
    </p:spTree>
    <p:extLst>
      <p:ext uri="{BB962C8B-B14F-4D97-AF65-F5344CB8AC3E}">
        <p14:creationId xmlns:p14="http://schemas.microsoft.com/office/powerpoint/2010/main" val="1262668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great dying.jpg                                                0007E570Macintosh HD                   C10190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720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1027"/>
          <p:cNvSpPr txBox="1">
            <a:spLocks noChangeArrowheads="1"/>
          </p:cNvSpPr>
          <p:nvPr/>
        </p:nvSpPr>
        <p:spPr bwMode="auto">
          <a:xfrm>
            <a:off x="5181600" y="381000"/>
            <a:ext cx="3429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3200">
                <a:solidFill>
                  <a:schemeClr val="bg2"/>
                </a:solidFill>
                <a:latin typeface="Marker Felt" charset="0"/>
              </a:rPr>
              <a:t>Small pox epidemics had taken a horrible toll on the First Nations both socially and economically</a:t>
            </a:r>
            <a:r>
              <a:rPr lang="en-US" altLang="en-US" sz="2800">
                <a:solidFill>
                  <a:schemeClr val="bg2"/>
                </a:solidFill>
                <a:latin typeface="Marker Felt" charset="0"/>
              </a:rPr>
              <a:t>.</a:t>
            </a:r>
            <a:endParaRPr lang="en-US" altLang="en-US"/>
          </a:p>
        </p:txBody>
      </p:sp>
      <p:pic>
        <p:nvPicPr>
          <p:cNvPr id="18436" name="Picture 1028" descr="disease.jpg                                                    000614EBMacBook Pro                    C4ECAC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643313"/>
            <a:ext cx="4419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22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6" descr="hist_custer.jpg                                                0007E570Macintosh HD                   C10190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49530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27" descr="littlebighorn_6.jpg                                            0007E570Macintosh HD                   C10190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028"/>
          <p:cNvSpPr txBox="1">
            <a:spLocks noChangeArrowheads="1"/>
          </p:cNvSpPr>
          <p:nvPr/>
        </p:nvSpPr>
        <p:spPr bwMode="auto">
          <a:xfrm>
            <a:off x="228600" y="4419600"/>
            <a:ext cx="8610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3200">
                <a:latin typeface="Marker Felt" charset="0"/>
              </a:rPr>
              <a:t>Both First Nations and Canada’s government wanted to avoid wars over territory like those happening in the United States.  The treaties provided a peaceful way of meeting the needs of both groups.</a:t>
            </a:r>
            <a:endParaRPr lang="en-US" altLang="en-US"/>
          </a:p>
        </p:txBody>
      </p:sp>
    </p:spTree>
    <p:extLst>
      <p:ext uri="{BB962C8B-B14F-4D97-AF65-F5344CB8AC3E}">
        <p14:creationId xmlns:p14="http://schemas.microsoft.com/office/powerpoint/2010/main" val="127263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527175"/>
          </a:xfrm>
        </p:spPr>
        <p:txBody>
          <a:bodyPr/>
          <a:lstStyle/>
          <a:p>
            <a:r>
              <a:rPr lang="en-US" dirty="0" smtClean="0"/>
              <a:t>Metis Rights</a:t>
            </a:r>
            <a:endParaRPr lang="en-US" dirty="0"/>
          </a:p>
        </p:txBody>
      </p:sp>
      <p:sp>
        <p:nvSpPr>
          <p:cNvPr id="3" name="Content Placeholder 2"/>
          <p:cNvSpPr>
            <a:spLocks noGrp="1"/>
          </p:cNvSpPr>
          <p:nvPr>
            <p:ph sz="half" idx="1"/>
          </p:nvPr>
        </p:nvSpPr>
        <p:spPr>
          <a:xfrm>
            <a:off x="4419600" y="1447800"/>
            <a:ext cx="4533900" cy="4876800"/>
          </a:xfrm>
        </p:spPr>
        <p:txBody>
          <a:bodyPr/>
          <a:lstStyle/>
          <a:p>
            <a:r>
              <a:rPr lang="en-US" dirty="0" smtClean="0"/>
              <a:t>Right to be a First Nation</a:t>
            </a:r>
          </a:p>
          <a:p>
            <a:endParaRPr lang="en-US" dirty="0" smtClean="0"/>
          </a:p>
          <a:p>
            <a:endParaRPr lang="en-US" dirty="0"/>
          </a:p>
          <a:p>
            <a:r>
              <a:rPr lang="en-US" dirty="0" smtClean="0"/>
              <a:t>Hunting and Fishing Rights</a:t>
            </a:r>
          </a:p>
          <a:p>
            <a:endParaRPr lang="en-US" dirty="0" smtClean="0"/>
          </a:p>
          <a:p>
            <a:endParaRPr lang="en-US" dirty="0"/>
          </a:p>
          <a:p>
            <a:r>
              <a:rPr lang="en-US" dirty="0" smtClean="0"/>
              <a:t>Other rights under negotiation</a:t>
            </a:r>
          </a:p>
          <a:p>
            <a:pPr lvl="1"/>
            <a:endParaRPr lang="en-US" dirty="0"/>
          </a:p>
        </p:txBody>
      </p:sp>
      <p:pic>
        <p:nvPicPr>
          <p:cNvPr id="4098" name="Picture 2" descr="http://aptn.ca/pages/news/files/2011/03/METIS_CAS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1452465"/>
            <a:ext cx="3352800" cy="188594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img1.wikia.nocookie.net/__cb20141120185311/eastenders/images/f/f6/Under-constru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3022568" cy="2765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03697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304800"/>
            <a:ext cx="6858000" cy="1374775"/>
          </a:xfrm>
        </p:spPr>
        <p:txBody>
          <a:bodyPr/>
          <a:lstStyle/>
          <a:p>
            <a:r>
              <a:rPr lang="en-CA" altLang="en-US" sz="3200" dirty="0"/>
              <a:t>The Metis: descendants of First Nations peoples and French settlers</a:t>
            </a:r>
          </a:p>
        </p:txBody>
      </p:sp>
      <p:sp>
        <p:nvSpPr>
          <p:cNvPr id="33795" name="Content Placeholder 2"/>
          <p:cNvSpPr>
            <a:spLocks noGrp="1"/>
          </p:cNvSpPr>
          <p:nvPr>
            <p:ph idx="1"/>
          </p:nvPr>
        </p:nvSpPr>
        <p:spPr>
          <a:xfrm>
            <a:off x="685800" y="2143125"/>
            <a:ext cx="7772400" cy="3952875"/>
          </a:xfrm>
        </p:spPr>
        <p:txBody>
          <a:bodyPr/>
          <a:lstStyle/>
          <a:p>
            <a:r>
              <a:rPr lang="en-CA" altLang="en-US"/>
              <a:t>The Metis are one of Canada’s Aboriginal peoples under Canada’s constitution</a:t>
            </a:r>
          </a:p>
          <a:p>
            <a:r>
              <a:rPr lang="en-CA" altLang="en-US"/>
              <a:t>However, unlike the First Nations, the Metis do not have any historic treaties with Canada’s government</a:t>
            </a:r>
          </a:p>
          <a:p>
            <a:r>
              <a:rPr lang="en-CA" altLang="en-US"/>
              <a:t>They believe they have </a:t>
            </a:r>
            <a:r>
              <a:rPr lang="en-CA" altLang="en-US" u="sng"/>
              <a:t>inherent rights,</a:t>
            </a:r>
            <a:r>
              <a:rPr lang="en-CA" altLang="en-US"/>
              <a:t> which are rights they have strictly because they are First Peoples </a:t>
            </a:r>
          </a:p>
        </p:txBody>
      </p:sp>
    </p:spTree>
    <p:extLst>
      <p:ext uri="{BB962C8B-B14F-4D97-AF65-F5344CB8AC3E}">
        <p14:creationId xmlns:p14="http://schemas.microsoft.com/office/powerpoint/2010/main" val="1964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381000"/>
            <a:ext cx="6781800" cy="1527175"/>
          </a:xfrm>
        </p:spPr>
        <p:txBody>
          <a:bodyPr/>
          <a:lstStyle/>
          <a:p>
            <a:r>
              <a:rPr lang="en-CA" altLang="en-US"/>
              <a:t>Metis</a:t>
            </a:r>
          </a:p>
        </p:txBody>
      </p:sp>
      <p:sp>
        <p:nvSpPr>
          <p:cNvPr id="34819" name="Content Placeholder 2"/>
          <p:cNvSpPr>
            <a:spLocks noGrp="1"/>
          </p:cNvSpPr>
          <p:nvPr>
            <p:ph idx="1"/>
          </p:nvPr>
        </p:nvSpPr>
        <p:spPr>
          <a:xfrm>
            <a:off x="1219200" y="1908175"/>
            <a:ext cx="6781800" cy="3048000"/>
          </a:xfrm>
        </p:spPr>
        <p:txBody>
          <a:bodyPr/>
          <a:lstStyle/>
          <a:p>
            <a:r>
              <a:rPr lang="en-CA" altLang="en-US"/>
              <a:t>Today, the Metis are represented in Canada by several organizations</a:t>
            </a:r>
          </a:p>
          <a:p>
            <a:r>
              <a:rPr lang="en-CA" altLang="en-US" dirty="0"/>
              <a:t>Two are in Alberta: the </a:t>
            </a:r>
            <a:r>
              <a:rPr lang="en-CA" altLang="en-US" i="1" dirty="0"/>
              <a:t>Metis Nation of Alberta </a:t>
            </a:r>
            <a:r>
              <a:rPr lang="en-CA" altLang="en-US" dirty="0"/>
              <a:t>and the </a:t>
            </a:r>
            <a:r>
              <a:rPr lang="en-CA" altLang="en-US" i="1" dirty="0"/>
              <a:t>Metis Settlements General Council</a:t>
            </a:r>
          </a:p>
          <a:p>
            <a:r>
              <a:rPr lang="en-CA" altLang="en-US" dirty="0"/>
              <a:t>The Metis speak French, therefore they are Francophones</a:t>
            </a:r>
          </a:p>
          <a:p>
            <a:endParaRPr lang="en-CA" altLang="en-US" dirty="0"/>
          </a:p>
        </p:txBody>
      </p:sp>
    </p:spTree>
    <p:extLst>
      <p:ext uri="{BB962C8B-B14F-4D97-AF65-F5344CB8AC3E}">
        <p14:creationId xmlns:p14="http://schemas.microsoft.com/office/powerpoint/2010/main" val="153501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862207" cy="1366886"/>
          </a:xfrm>
        </p:spPr>
        <p:txBody>
          <a:bodyPr>
            <a:normAutofit fontScale="90000"/>
          </a:bodyPr>
          <a:lstStyle/>
          <a:p>
            <a:pPr lvl="0" algn="ctr"/>
            <a:r>
              <a:rPr lang="en-US" b="1" dirty="0"/>
              <a:t>To What Extent Should Canadians Support the Rights Present in the Canadian Charter of Rights and Freedoms?</a:t>
            </a:r>
            <a:endParaRPr lang="en-US" dirty="0"/>
          </a:p>
        </p:txBody>
      </p:sp>
    </p:spTree>
    <p:extLst>
      <p:ext uri="{BB962C8B-B14F-4D97-AF65-F5344CB8AC3E}">
        <p14:creationId xmlns:p14="http://schemas.microsoft.com/office/powerpoint/2010/main" val="186264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19100" y="152400"/>
            <a:ext cx="8382000" cy="1527175"/>
          </a:xfrm>
        </p:spPr>
        <p:txBody>
          <a:bodyPr/>
          <a:lstStyle/>
          <a:p>
            <a:r>
              <a:rPr lang="en-CA" altLang="en-US" sz="3200" dirty="0"/>
              <a:t>What laws recognize the collective rights of the Metis? </a:t>
            </a:r>
          </a:p>
        </p:txBody>
      </p:sp>
      <p:sp>
        <p:nvSpPr>
          <p:cNvPr id="35843" name="Content Placeholder 2"/>
          <p:cNvSpPr>
            <a:spLocks noGrp="1"/>
          </p:cNvSpPr>
          <p:nvPr>
            <p:ph idx="1"/>
          </p:nvPr>
        </p:nvSpPr>
        <p:spPr>
          <a:xfrm>
            <a:off x="1219200" y="1219200"/>
            <a:ext cx="6781800" cy="3048000"/>
          </a:xfrm>
        </p:spPr>
        <p:txBody>
          <a:bodyPr/>
          <a:lstStyle/>
          <a:p>
            <a:r>
              <a:rPr lang="en-CA" altLang="en-US" sz="2400" dirty="0"/>
              <a:t>Quick timeline:</a:t>
            </a:r>
          </a:p>
          <a:p>
            <a:r>
              <a:rPr lang="en-CA" altLang="en-US" sz="2400" dirty="0"/>
              <a:t>1869-1870: Metis-led Red River Resistance resulted in the Manitoba Act, passed by Canada’s parliament, which made Manitoba a bilingual province and gave land rights to the Metis people</a:t>
            </a:r>
          </a:p>
          <a:p>
            <a:r>
              <a:rPr lang="en-CA" altLang="en-US" sz="2400" dirty="0"/>
              <a:t>1875-1879: Canada’s government changed its mind and instead offered issued “scrip” to the Metis, which was a document that could be </a:t>
            </a:r>
            <a:r>
              <a:rPr lang="en-CA" altLang="en-US" sz="2400" dirty="0" err="1"/>
              <a:t>exhanged</a:t>
            </a:r>
            <a:r>
              <a:rPr lang="en-CA" altLang="en-US" sz="2400" dirty="0"/>
              <a:t> for land. In other words, instead of establishing Metis lands in Manitoba, they gave them a choice: accept scrip or become Treaty Indians under the Numbered Treaties (which do you think they would want?)</a:t>
            </a:r>
          </a:p>
        </p:txBody>
      </p:sp>
    </p:spTree>
    <p:extLst>
      <p:ext uri="{BB962C8B-B14F-4D97-AF65-F5344CB8AC3E}">
        <p14:creationId xmlns:p14="http://schemas.microsoft.com/office/powerpoint/2010/main" val="136005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85800" y="457200"/>
            <a:ext cx="7772400" cy="5453062"/>
          </a:xfrm>
        </p:spPr>
        <p:txBody>
          <a:bodyPr/>
          <a:lstStyle/>
          <a:p>
            <a:r>
              <a:rPr lang="en-CA" altLang="en-US" sz="2800" dirty="0"/>
              <a:t>1885: the Northwest Resistance sought to protect Metis lands in what is today Saskatchewan where the railway was being laid and settlers were moving in</a:t>
            </a:r>
          </a:p>
          <a:p>
            <a:r>
              <a:rPr lang="en-CA" altLang="en-US" sz="2800" dirty="0"/>
              <a:t>Two different interpretations of this event: the Metis view it as a way to assert their rights, the government saw it as a threat to their authority</a:t>
            </a:r>
          </a:p>
          <a:p>
            <a:r>
              <a:rPr lang="en-CA" altLang="en-US" sz="2800" dirty="0"/>
              <a:t>1938: after being forced to move their settlements constantly over a long period, </a:t>
            </a:r>
            <a:r>
              <a:rPr lang="en-CA" altLang="en-US" sz="2800" i="1" dirty="0" err="1"/>
              <a:t>L’Association</a:t>
            </a:r>
            <a:r>
              <a:rPr lang="en-CA" altLang="en-US" sz="2800" i="1" dirty="0"/>
              <a:t> des Metis de </a:t>
            </a:r>
            <a:r>
              <a:rPr lang="en-CA" altLang="en-US" sz="2800" i="1" dirty="0" err="1"/>
              <a:t>l’Alberta</a:t>
            </a:r>
            <a:r>
              <a:rPr lang="en-CA" altLang="en-US" sz="2800" i="1" dirty="0"/>
              <a:t> et des </a:t>
            </a:r>
            <a:r>
              <a:rPr lang="en-CA" altLang="en-US" sz="2800" i="1" dirty="0" err="1"/>
              <a:t>Territoires</a:t>
            </a:r>
            <a:r>
              <a:rPr lang="en-CA" altLang="en-US" sz="2800" i="1" dirty="0"/>
              <a:t> du Nord-</a:t>
            </a:r>
            <a:r>
              <a:rPr lang="en-CA" altLang="en-US" sz="2800" i="1" dirty="0" err="1"/>
              <a:t>Ouest</a:t>
            </a:r>
            <a:r>
              <a:rPr lang="en-CA" altLang="en-US" sz="2800" i="1" dirty="0"/>
              <a:t> </a:t>
            </a:r>
            <a:r>
              <a:rPr lang="en-CA" altLang="en-US" sz="2800" dirty="0"/>
              <a:t>lobbied Alberta’s government to set aside land for the Metis</a:t>
            </a:r>
          </a:p>
        </p:txBody>
      </p:sp>
    </p:spTree>
    <p:extLst>
      <p:ext uri="{BB962C8B-B14F-4D97-AF65-F5344CB8AC3E}">
        <p14:creationId xmlns:p14="http://schemas.microsoft.com/office/powerpoint/2010/main" val="628026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685800" y="304800"/>
            <a:ext cx="7772400" cy="5524500"/>
          </a:xfrm>
        </p:spPr>
        <p:txBody>
          <a:bodyPr/>
          <a:lstStyle/>
          <a:p>
            <a:r>
              <a:rPr lang="en-CA" altLang="en-US"/>
              <a:t>Alberta’s government then passed the </a:t>
            </a:r>
            <a:r>
              <a:rPr lang="en-CA" altLang="en-US" i="1"/>
              <a:t>Metis Population Betterment Act, </a:t>
            </a:r>
            <a:r>
              <a:rPr lang="en-CA" altLang="en-US"/>
              <a:t>which established twelve temporary Metis settlements</a:t>
            </a:r>
          </a:p>
          <a:p>
            <a:r>
              <a:rPr lang="en-CA" altLang="en-US"/>
              <a:t>1940-1960: unfortunately, these settlements still did not give the Metis control of their land and were closed when the land became less useful for farming and hunting</a:t>
            </a:r>
          </a:p>
          <a:p>
            <a:r>
              <a:rPr lang="en-CA" altLang="en-US"/>
              <a:t>1982: the Metis lobbied for recognition of Metis rights in Canada’s constitution and were successful</a:t>
            </a:r>
          </a:p>
          <a:p>
            <a:pPr>
              <a:buFontTx/>
              <a:buNone/>
            </a:pPr>
            <a:endParaRPr lang="en-CA" altLang="en-US"/>
          </a:p>
        </p:txBody>
      </p:sp>
    </p:spTree>
    <p:extLst>
      <p:ext uri="{BB962C8B-B14F-4D97-AF65-F5344CB8AC3E}">
        <p14:creationId xmlns:p14="http://schemas.microsoft.com/office/powerpoint/2010/main" val="353495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85800" y="228600"/>
            <a:ext cx="7772400" cy="5738812"/>
          </a:xfrm>
        </p:spPr>
        <p:txBody>
          <a:bodyPr/>
          <a:lstStyle/>
          <a:p>
            <a:r>
              <a:rPr lang="en-CA" altLang="en-US" sz="2800" dirty="0"/>
              <a:t>Finally, in 1990, Alberta’s government enacted legislation under which the Metis received the Metis settlements as a permanent land base with the right to manage their own affairs. The legislation included:</a:t>
            </a:r>
          </a:p>
          <a:p>
            <a:r>
              <a:rPr lang="en-CA" altLang="en-US" sz="2800" dirty="0"/>
              <a:t>Constitution of Alberta Amendment Act</a:t>
            </a:r>
          </a:p>
          <a:p>
            <a:r>
              <a:rPr lang="en-CA" altLang="en-US" sz="2800" dirty="0"/>
              <a:t>Metis Settlements Accord Implementation Act</a:t>
            </a:r>
          </a:p>
          <a:p>
            <a:r>
              <a:rPr lang="en-CA" altLang="en-US" sz="2800" dirty="0"/>
              <a:t>Metis Settlements Act</a:t>
            </a:r>
          </a:p>
          <a:p>
            <a:r>
              <a:rPr lang="en-CA" altLang="en-US" sz="2800" dirty="0"/>
              <a:t>Metis Settlements Land Protection Act</a:t>
            </a:r>
          </a:p>
          <a:p>
            <a:r>
              <a:rPr lang="en-CA" altLang="en-US" sz="2800" dirty="0"/>
              <a:t>2003: Supreme Court ruled that the Metis have the right to hunt and fish as one of Canada’s Aboriginal peoples under the constitution</a:t>
            </a:r>
          </a:p>
          <a:p>
            <a:pPr>
              <a:buFontTx/>
              <a:buNone/>
            </a:pPr>
            <a:endParaRPr lang="en-CA" altLang="en-US" dirty="0"/>
          </a:p>
          <a:p>
            <a:endParaRPr lang="en-CA" altLang="en-US" dirty="0"/>
          </a:p>
        </p:txBody>
      </p:sp>
    </p:spTree>
    <p:extLst>
      <p:ext uri="{BB962C8B-B14F-4D97-AF65-F5344CB8AC3E}">
        <p14:creationId xmlns:p14="http://schemas.microsoft.com/office/powerpoint/2010/main" val="1262361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19200" y="273050"/>
            <a:ext cx="6781800" cy="1527175"/>
          </a:xfrm>
        </p:spPr>
        <p:txBody>
          <a:bodyPr/>
          <a:lstStyle/>
          <a:p>
            <a:r>
              <a:rPr lang="en-CA" altLang="en-US"/>
              <a:t>How do the Metis see their rights?</a:t>
            </a:r>
          </a:p>
        </p:txBody>
      </p:sp>
      <p:sp>
        <p:nvSpPr>
          <p:cNvPr id="39939" name="Content Placeholder 2"/>
          <p:cNvSpPr>
            <a:spLocks noGrp="1"/>
          </p:cNvSpPr>
          <p:nvPr>
            <p:ph idx="1"/>
          </p:nvPr>
        </p:nvSpPr>
        <p:spPr>
          <a:xfrm>
            <a:off x="285750" y="2071688"/>
            <a:ext cx="4100513" cy="4114800"/>
          </a:xfrm>
        </p:spPr>
        <p:txBody>
          <a:bodyPr/>
          <a:lstStyle/>
          <a:p>
            <a:r>
              <a:rPr lang="en-CA" altLang="en-US" sz="2400"/>
              <a:t>In 1996, the president of the Metis Nation of Alberta, Audrey Poitras said: “One of the fundamental aspects of Metis rights is our ability to define ourselves. It’s not up to the government, or non-Metis people, to define who is Metis. Only the Metis Nation itself can make those kinds of distinctions.”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2643188"/>
            <a:ext cx="454818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42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231775"/>
            <a:ext cx="8763000" cy="1527175"/>
          </a:xfrm>
        </p:spPr>
        <p:txBody>
          <a:bodyPr/>
          <a:lstStyle/>
          <a:p>
            <a:r>
              <a:rPr lang="en-US" dirty="0" smtClean="0"/>
              <a:t>Language Rights</a:t>
            </a:r>
            <a:endParaRPr lang="en-US" dirty="0"/>
          </a:p>
        </p:txBody>
      </p:sp>
      <p:sp>
        <p:nvSpPr>
          <p:cNvPr id="3" name="Content Placeholder 2"/>
          <p:cNvSpPr>
            <a:spLocks noGrp="1"/>
          </p:cNvSpPr>
          <p:nvPr>
            <p:ph sz="half" idx="1"/>
          </p:nvPr>
        </p:nvSpPr>
        <p:spPr>
          <a:xfrm>
            <a:off x="152400" y="1295400"/>
            <a:ext cx="4152900" cy="4648200"/>
          </a:xfrm>
        </p:spPr>
        <p:txBody>
          <a:bodyPr/>
          <a:lstStyle/>
          <a:p>
            <a:r>
              <a:rPr lang="en-US" dirty="0" smtClean="0"/>
              <a:t>Right to:</a:t>
            </a:r>
          </a:p>
          <a:p>
            <a:endParaRPr lang="en-US" dirty="0"/>
          </a:p>
          <a:p>
            <a:pPr lvl="1"/>
            <a:r>
              <a:rPr lang="en-US" dirty="0"/>
              <a:t>C</a:t>
            </a:r>
            <a:r>
              <a:rPr lang="en-US" dirty="0" smtClean="0"/>
              <a:t>ommunicate with the government in English or French</a:t>
            </a:r>
          </a:p>
          <a:p>
            <a:pPr lvl="1"/>
            <a:endParaRPr lang="en-US" dirty="0" smtClean="0"/>
          </a:p>
          <a:p>
            <a:pPr lvl="1"/>
            <a:endParaRPr lang="en-US" dirty="0"/>
          </a:p>
          <a:p>
            <a:pPr lvl="1"/>
            <a:r>
              <a:rPr lang="en-US" dirty="0" smtClean="0"/>
              <a:t>Be </a:t>
            </a:r>
            <a:r>
              <a:rPr lang="en-US" b="1" u="sng" dirty="0" smtClean="0"/>
              <a:t>publically</a:t>
            </a:r>
            <a:r>
              <a:rPr lang="en-US" dirty="0" smtClean="0"/>
              <a:t> educated in English or French</a:t>
            </a:r>
          </a:p>
          <a:p>
            <a:endParaRPr lang="en-US" dirty="0"/>
          </a:p>
          <a:p>
            <a:endParaRPr lang="en-US" dirty="0"/>
          </a:p>
        </p:txBody>
      </p:sp>
      <p:pic>
        <p:nvPicPr>
          <p:cNvPr id="5" name="Picture 2" descr="http://www.tbs-sct.gc.ca/pubs_pol/hrpubs/tb_a3/serv_pub1-e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633346" cy="2167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81727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527175"/>
          </a:xfrm>
        </p:spPr>
        <p:txBody>
          <a:bodyPr/>
          <a:lstStyle/>
          <a:p>
            <a:pPr algn="ctr"/>
            <a:r>
              <a:rPr lang="en-US" dirty="0" smtClean="0"/>
              <a:t>Challenges of Collective Rights </a:t>
            </a:r>
            <a:endParaRPr lang="en-US" dirty="0"/>
          </a:p>
        </p:txBody>
      </p:sp>
      <p:pic>
        <p:nvPicPr>
          <p:cNvPr id="6146" name="Picture 2" descr="https://theprez.wikispaces.com/file/view/treaty.jpg/31318291/treat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88" y="1752600"/>
            <a:ext cx="2524698"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forgottenbooks.com/bookcover/0240/The_Quebec_Act_1774_10004219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571749"/>
            <a:ext cx="2667000" cy="4000502"/>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3.sympatico.ca/darrenarndt/shantz/journ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895600"/>
            <a:ext cx="2085975" cy="3316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79239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81800" cy="1527175"/>
          </a:xfrm>
        </p:spPr>
        <p:txBody>
          <a:bodyPr/>
          <a:lstStyle/>
          <a:p>
            <a:pPr algn="ctr"/>
            <a:r>
              <a:rPr lang="en-US" dirty="0" smtClean="0"/>
              <a:t>Challenges of Collective Rights</a:t>
            </a:r>
            <a:endParaRPr lang="en-US" dirty="0"/>
          </a:p>
        </p:txBody>
      </p:sp>
      <p:pic>
        <p:nvPicPr>
          <p:cNvPr id="1026" name="Picture 2" descr="http://ss9collectiverights21.weebly.com/uploads/1/8/2/7/18272853/4752170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76506"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9627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7175"/>
          </a:xfrm>
        </p:spPr>
        <p:txBody>
          <a:bodyPr/>
          <a:lstStyle/>
          <a:p>
            <a:pPr algn="ctr"/>
            <a:r>
              <a:rPr lang="en-US" sz="3200" dirty="0" smtClean="0"/>
              <a:t>Collective Rights Charter Challenge:</a:t>
            </a:r>
            <a:br>
              <a:rPr lang="en-US" sz="3200" dirty="0" smtClean="0"/>
            </a:br>
            <a:r>
              <a:rPr lang="en-US" sz="3200" dirty="0" smtClean="0"/>
              <a:t> R. (The Queen) </a:t>
            </a:r>
            <a:r>
              <a:rPr lang="en-US" sz="3200" dirty="0"/>
              <a:t>v. Sparrow</a:t>
            </a:r>
          </a:p>
        </p:txBody>
      </p:sp>
      <p:pic>
        <p:nvPicPr>
          <p:cNvPr id="7170" name="Picture 2" descr="http://indigenousfoundations.arts.ubc.ca/typo3temp/pics/de6f77ee0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2265179"/>
            <a:ext cx="2696444" cy="44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canada-photos.com/images/600/boat-sunset-7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833956" cy="3222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98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781800" cy="1527175"/>
          </a:xfrm>
        </p:spPr>
        <p:txBody>
          <a:bodyPr/>
          <a:lstStyle/>
          <a:p>
            <a:r>
              <a:rPr lang="en-US" dirty="0" smtClean="0"/>
              <a:t>Review</a:t>
            </a:r>
            <a:endParaRPr lang="en-US" dirty="0"/>
          </a:p>
        </p:txBody>
      </p:sp>
      <p:sp>
        <p:nvSpPr>
          <p:cNvPr id="4" name="Content Placeholder 3"/>
          <p:cNvSpPr>
            <a:spLocks noGrp="1"/>
          </p:cNvSpPr>
          <p:nvPr>
            <p:ph sz="half" idx="2"/>
          </p:nvPr>
        </p:nvSpPr>
        <p:spPr>
          <a:xfrm>
            <a:off x="685800" y="1524000"/>
            <a:ext cx="7848600" cy="3048000"/>
          </a:xfrm>
        </p:spPr>
        <p:txBody>
          <a:bodyPr/>
          <a:lstStyle/>
          <a:p>
            <a:r>
              <a:rPr lang="en-US" dirty="0" smtClean="0"/>
              <a:t>What are our individual rights?</a:t>
            </a:r>
          </a:p>
          <a:p>
            <a:endParaRPr lang="en-US" dirty="0" smtClean="0"/>
          </a:p>
          <a:p>
            <a:r>
              <a:rPr lang="en-US" dirty="0" smtClean="0"/>
              <a:t>Who is entitled to these rights?</a:t>
            </a:r>
            <a:endParaRPr lang="en-US" dirty="0"/>
          </a:p>
        </p:txBody>
      </p:sp>
      <p:pic>
        <p:nvPicPr>
          <p:cNvPr id="1026" name="Picture 2" descr="Image result for charter of rights and freedom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822" r="12987"/>
          <a:stretch/>
        </p:blipFill>
        <p:spPr bwMode="auto">
          <a:xfrm>
            <a:off x="1752600" y="3429000"/>
            <a:ext cx="6096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75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3400" y="762000"/>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pPr>
            <a:r>
              <a:rPr lang="en-US" altLang="en-US" sz="5400">
                <a:latin typeface="Impact" charset="0"/>
              </a:rPr>
              <a:t>“What are collective rights?”</a:t>
            </a:r>
            <a:r>
              <a:rPr lang="en-US" altLang="en-US" sz="5400"/>
              <a:t> </a:t>
            </a:r>
          </a:p>
        </p:txBody>
      </p:sp>
      <p:sp>
        <p:nvSpPr>
          <p:cNvPr id="3075" name="Text Box 3"/>
          <p:cNvSpPr txBox="1">
            <a:spLocks noChangeArrowheads="1"/>
          </p:cNvSpPr>
          <p:nvPr/>
        </p:nvSpPr>
        <p:spPr bwMode="auto">
          <a:xfrm>
            <a:off x="571500" y="2786063"/>
            <a:ext cx="80772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buFont typeface="Arial" charset="0"/>
              <a:buChar char="•"/>
            </a:pPr>
            <a:r>
              <a:rPr lang="en-US" altLang="en-US" sz="3600">
                <a:latin typeface="Handwriting - Dakota" charset="0"/>
              </a:rPr>
              <a:t>Rights held by Canadians who belong to one of several groups in society.</a:t>
            </a:r>
          </a:p>
          <a:p>
            <a:pPr>
              <a:spcBef>
                <a:spcPct val="50000"/>
              </a:spcBef>
              <a:buFont typeface="Arial" charset="0"/>
              <a:buChar char="•"/>
            </a:pPr>
            <a:r>
              <a:rPr lang="en-US" altLang="en-US" sz="3600">
                <a:latin typeface="Handwriting - Dakota" charset="0"/>
              </a:rPr>
              <a:t>They are recognized and protected by Canada’s constitution.</a:t>
            </a:r>
            <a:endParaRPr lang="en-US" altLang="en-US"/>
          </a:p>
        </p:txBody>
      </p:sp>
    </p:spTree>
    <p:extLst>
      <p:ext uri="{BB962C8B-B14F-4D97-AF65-F5344CB8AC3E}">
        <p14:creationId xmlns:p14="http://schemas.microsoft.com/office/powerpoint/2010/main" val="757729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609600"/>
            <a:ext cx="6858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pPr>
            <a:r>
              <a:rPr lang="en-US" altLang="en-US" sz="4800" b="1">
                <a:latin typeface="Impact" charset="0"/>
              </a:rPr>
              <a:t>“Why do only some people have collective rights?”</a:t>
            </a:r>
            <a:endParaRPr lang="en-US" altLang="en-US" sz="4400"/>
          </a:p>
        </p:txBody>
      </p:sp>
      <p:sp>
        <p:nvSpPr>
          <p:cNvPr id="5123" name="Text Box 3"/>
          <p:cNvSpPr txBox="1">
            <a:spLocks noChangeArrowheads="1"/>
          </p:cNvSpPr>
          <p:nvPr/>
        </p:nvSpPr>
        <p:spPr bwMode="auto">
          <a:xfrm>
            <a:off x="914400" y="2590800"/>
            <a:ext cx="7543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buFont typeface="Arial" charset="0"/>
              <a:buChar char="•"/>
            </a:pPr>
            <a:r>
              <a:rPr lang="en-US" altLang="en-US" sz="3600">
                <a:latin typeface="Handwriting - Dakota" charset="0"/>
              </a:rPr>
              <a:t>Collective rights recognize the founding peoples of Canada.  </a:t>
            </a:r>
          </a:p>
          <a:p>
            <a:pPr>
              <a:spcBef>
                <a:spcPct val="50000"/>
              </a:spcBef>
              <a:buFont typeface="Arial" charset="0"/>
              <a:buChar char="•"/>
            </a:pPr>
            <a:r>
              <a:rPr lang="en-US" altLang="en-US" sz="3600">
                <a:latin typeface="Handwriting - Dakota" charset="0"/>
              </a:rPr>
              <a:t>Canada wouldn’t exist today without the contribution of these peoples.</a:t>
            </a:r>
          </a:p>
        </p:txBody>
      </p:sp>
    </p:spTree>
    <p:extLst>
      <p:ext uri="{BB962C8B-B14F-4D97-AF65-F5344CB8AC3E}">
        <p14:creationId xmlns:p14="http://schemas.microsoft.com/office/powerpoint/2010/main" val="58487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534400" cy="559249"/>
          </a:xfrm>
        </p:spPr>
        <p:txBody>
          <a:bodyPr>
            <a:normAutofit fontScale="90000"/>
          </a:bodyPr>
          <a:lstStyle/>
          <a:p>
            <a:pPr lvl="0" algn="ctr"/>
            <a:r>
              <a:rPr lang="en-US" b="1" dirty="0" smtClean="0">
                <a:effectLst/>
              </a:rPr>
              <a:t>What </a:t>
            </a:r>
            <a:r>
              <a:rPr lang="en-US" b="1" u="sng" dirty="0" smtClean="0">
                <a:effectLst/>
              </a:rPr>
              <a:t>Collective</a:t>
            </a:r>
            <a:r>
              <a:rPr lang="en-US" b="1" dirty="0" smtClean="0">
                <a:effectLst/>
              </a:rPr>
              <a:t> Rights are Present in the Charter?</a:t>
            </a:r>
            <a:br>
              <a:rPr lang="en-US" b="1" dirty="0" smtClean="0">
                <a:effectLst/>
              </a:rPr>
            </a:br>
            <a:endParaRPr lang="en-US" dirty="0"/>
          </a:p>
        </p:txBody>
      </p:sp>
    </p:spTree>
    <p:extLst>
      <p:ext uri="{BB962C8B-B14F-4D97-AF65-F5344CB8AC3E}">
        <p14:creationId xmlns:p14="http://schemas.microsoft.com/office/powerpoint/2010/main" val="109226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458200" cy="1527175"/>
          </a:xfrm>
        </p:spPr>
        <p:txBody>
          <a:bodyPr/>
          <a:lstStyle/>
          <a:p>
            <a:r>
              <a:rPr lang="en-US" dirty="0" smtClean="0"/>
              <a:t>What Are Collective Rights?</a:t>
            </a:r>
            <a:endParaRPr lang="en-US" dirty="0"/>
          </a:p>
        </p:txBody>
      </p:sp>
      <p:sp>
        <p:nvSpPr>
          <p:cNvPr id="5" name="Content Placeholder 4"/>
          <p:cNvSpPr>
            <a:spLocks noGrp="1"/>
          </p:cNvSpPr>
          <p:nvPr>
            <p:ph sz="half" idx="1"/>
          </p:nvPr>
        </p:nvSpPr>
        <p:spPr>
          <a:xfrm>
            <a:off x="76200" y="1484564"/>
            <a:ext cx="4876800" cy="4763836"/>
          </a:xfrm>
        </p:spPr>
        <p:txBody>
          <a:bodyPr/>
          <a:lstStyle/>
          <a:p>
            <a:pPr>
              <a:spcBef>
                <a:spcPct val="50000"/>
              </a:spcBef>
              <a:buFont typeface="Arial" charset="0"/>
              <a:buChar char="•"/>
            </a:pPr>
            <a:r>
              <a:rPr lang="en-US" dirty="0" smtClean="0">
                <a:latin typeface="Handwriting - Dakota" charset="0"/>
              </a:rPr>
              <a:t>Special rights held by Canadians who belong to certain groups:</a:t>
            </a:r>
          </a:p>
          <a:p>
            <a:pPr>
              <a:spcBef>
                <a:spcPct val="50000"/>
              </a:spcBef>
              <a:buFont typeface="Arial" charset="0"/>
              <a:buChar char="•"/>
            </a:pPr>
            <a:endParaRPr lang="en-US" dirty="0">
              <a:latin typeface="Handwriting - Dakota" charset="0"/>
            </a:endParaRPr>
          </a:p>
          <a:p>
            <a:pPr lvl="1">
              <a:spcBef>
                <a:spcPct val="50000"/>
              </a:spcBef>
              <a:buFont typeface="Arial" charset="0"/>
              <a:buChar char="•"/>
            </a:pPr>
            <a:r>
              <a:rPr lang="en-US" dirty="0" smtClean="0">
                <a:latin typeface="Handwriting - Dakota" charset="0"/>
              </a:rPr>
              <a:t>English and French speakers</a:t>
            </a:r>
          </a:p>
          <a:p>
            <a:pPr lvl="1">
              <a:spcBef>
                <a:spcPct val="50000"/>
              </a:spcBef>
              <a:buFont typeface="Arial" charset="0"/>
              <a:buChar char="•"/>
            </a:pPr>
            <a:r>
              <a:rPr lang="en-US" dirty="0" smtClean="0">
                <a:latin typeface="Handwriting - Dakota" charset="0"/>
              </a:rPr>
              <a:t>First Nations</a:t>
            </a:r>
          </a:p>
          <a:p>
            <a:pPr lvl="1">
              <a:spcBef>
                <a:spcPct val="50000"/>
              </a:spcBef>
              <a:buFont typeface="Arial" charset="0"/>
              <a:buChar char="•"/>
            </a:pPr>
            <a:r>
              <a:rPr lang="en-US" dirty="0" smtClean="0">
                <a:latin typeface="Handwriting - Dakota" charset="0"/>
              </a:rPr>
              <a:t>Metis</a:t>
            </a:r>
          </a:p>
          <a:p>
            <a:pPr>
              <a:spcBef>
                <a:spcPct val="50000"/>
              </a:spcBef>
              <a:buFont typeface="Arial" charset="0"/>
              <a:buChar char="•"/>
            </a:pPr>
            <a:endParaRPr lang="en-US" dirty="0">
              <a:latin typeface="Handwriting - Dakota" charset="0"/>
            </a:endParaRPr>
          </a:p>
        </p:txBody>
      </p:sp>
      <p:pic>
        <p:nvPicPr>
          <p:cNvPr id="62466" name="Picture 2" descr="http://www.visapro.ca/en/sites/www.visapro.ca/files/imagecache/Foto-Originala/3a-Canada-British-Columbia-First-Nations-Dancer-in-Traditional-Regalia-Tourism-BC-and-Thompson-Okanagan-Tourism.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96704" y="1484564"/>
            <a:ext cx="1433915"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62468" name="Picture 4" descr="http://catalyst.ca/wp-content/uploads/french-canadian-se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619" y="3651753"/>
            <a:ext cx="1928441" cy="1056500"/>
          </a:xfrm>
          <a:prstGeom prst="rect">
            <a:avLst/>
          </a:prstGeom>
          <a:noFill/>
          <a:extLst>
            <a:ext uri="{909E8E84-426E-40dd-AFC4-6F175D3DCCD1}">
              <a14:hiddenFill xmlns:a14="http://schemas.microsoft.com/office/drawing/2010/main" xmlns="">
                <a:solidFill>
                  <a:srgbClr val="FFFFFF"/>
                </a:solidFill>
              </a14:hiddenFill>
            </a:ext>
          </a:extLst>
        </p:spPr>
      </p:pic>
      <p:pic>
        <p:nvPicPr>
          <p:cNvPr id="62470" name="Picture 6" descr="http://www.national.ca/library/images/6a4c186b-49e9-4214-8e7e-ec730fbbcd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8887" y="4919209"/>
            <a:ext cx="2362200" cy="1591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434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458200" cy="1527175"/>
          </a:xfrm>
        </p:spPr>
        <p:txBody>
          <a:bodyPr/>
          <a:lstStyle/>
          <a:p>
            <a:r>
              <a:rPr lang="en-US" dirty="0" smtClean="0"/>
              <a:t>What Are Collective Rights?</a:t>
            </a:r>
            <a:endParaRPr lang="en-US" dirty="0"/>
          </a:p>
        </p:txBody>
      </p:sp>
      <p:sp>
        <p:nvSpPr>
          <p:cNvPr id="5" name="Content Placeholder 4"/>
          <p:cNvSpPr>
            <a:spLocks noGrp="1"/>
          </p:cNvSpPr>
          <p:nvPr>
            <p:ph sz="half" idx="1"/>
          </p:nvPr>
        </p:nvSpPr>
        <p:spPr>
          <a:xfrm>
            <a:off x="76200" y="1484564"/>
            <a:ext cx="4876800" cy="4763836"/>
          </a:xfrm>
        </p:spPr>
        <p:txBody>
          <a:bodyPr/>
          <a:lstStyle/>
          <a:p>
            <a:pPr>
              <a:spcBef>
                <a:spcPct val="50000"/>
              </a:spcBef>
              <a:buFont typeface="Arial" charset="0"/>
              <a:buChar char="•"/>
            </a:pPr>
            <a:r>
              <a:rPr lang="en-US" b="1" u="sng" dirty="0" smtClean="0">
                <a:latin typeface="Handwriting - Dakota" charset="0"/>
              </a:rPr>
              <a:t>Inherent Rights:</a:t>
            </a:r>
          </a:p>
          <a:p>
            <a:pPr>
              <a:spcBef>
                <a:spcPct val="50000"/>
              </a:spcBef>
              <a:buFont typeface="Arial" charset="0"/>
              <a:buChar char="•"/>
            </a:pPr>
            <a:endParaRPr lang="en-US" dirty="0">
              <a:latin typeface="Handwriting - Dakota" charset="0"/>
            </a:endParaRPr>
          </a:p>
          <a:p>
            <a:pPr lvl="1">
              <a:spcBef>
                <a:spcPct val="50000"/>
              </a:spcBef>
              <a:buFont typeface="Arial" charset="0"/>
              <a:buChar char="•"/>
            </a:pPr>
            <a:r>
              <a:rPr lang="en-US" dirty="0" smtClean="0">
                <a:latin typeface="Handwriting - Dakota" charset="0"/>
              </a:rPr>
              <a:t>Powers which people are justly entitled </a:t>
            </a:r>
          </a:p>
          <a:p>
            <a:pPr lvl="1">
              <a:spcBef>
                <a:spcPct val="50000"/>
              </a:spcBef>
              <a:buFont typeface="Arial" charset="0"/>
              <a:buChar char="•"/>
            </a:pPr>
            <a:endParaRPr lang="en-US" dirty="0">
              <a:latin typeface="Handwriting - Dakota" charset="0"/>
            </a:endParaRPr>
          </a:p>
          <a:p>
            <a:pPr lvl="1">
              <a:spcBef>
                <a:spcPct val="50000"/>
              </a:spcBef>
              <a:buFont typeface="Arial" charset="0"/>
              <a:buChar char="•"/>
            </a:pPr>
            <a:r>
              <a:rPr lang="en-US" dirty="0" smtClean="0">
                <a:latin typeface="Handwriting - Dakota" charset="0"/>
              </a:rPr>
              <a:t>Rights that existed before Canada </a:t>
            </a:r>
          </a:p>
          <a:p>
            <a:pPr lvl="1">
              <a:spcBef>
                <a:spcPct val="50000"/>
              </a:spcBef>
              <a:buFont typeface="Arial" charset="0"/>
              <a:buChar char="•"/>
            </a:pPr>
            <a:endParaRPr lang="en-US" dirty="0">
              <a:latin typeface="Handwriting - Dakota" charset="0"/>
            </a:endParaRPr>
          </a:p>
        </p:txBody>
      </p:sp>
      <p:pic>
        <p:nvPicPr>
          <p:cNvPr id="62466" name="Picture 2" descr="http://www.visapro.ca/en/sites/www.visapro.ca/files/imagecache/Foto-Originala/3a-Canada-British-Columbia-First-Nations-Dancer-in-Traditional-Regalia-Tourism-BC-and-Thompson-Okanagan-Tourism.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96704" y="1484564"/>
            <a:ext cx="1433915"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62468" name="Picture 4" descr="http://catalyst.ca/wp-content/uploads/french-canadian-se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619" y="3651753"/>
            <a:ext cx="1928441" cy="1056500"/>
          </a:xfrm>
          <a:prstGeom prst="rect">
            <a:avLst/>
          </a:prstGeom>
          <a:noFill/>
          <a:extLst>
            <a:ext uri="{909E8E84-426E-40dd-AFC4-6F175D3DCCD1}">
              <a14:hiddenFill xmlns:a14="http://schemas.microsoft.com/office/drawing/2010/main" xmlns="">
                <a:solidFill>
                  <a:srgbClr val="FFFFFF"/>
                </a:solidFill>
              </a14:hiddenFill>
            </a:ext>
          </a:extLst>
        </p:spPr>
      </p:pic>
      <p:pic>
        <p:nvPicPr>
          <p:cNvPr id="62470" name="Picture 6" descr="http://www.national.ca/library/images/6a4c186b-49e9-4214-8e7e-ec730fbbcd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8887" y="4919209"/>
            <a:ext cx="2362200" cy="1591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1612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pixels design template">
  <a:themeElements>
    <a:clrScheme name="Office Theme 10">
      <a:dk1>
        <a:srgbClr val="FF9933"/>
      </a:dk1>
      <a:lt1>
        <a:srgbClr val="FFFFFF"/>
      </a:lt1>
      <a:dk2>
        <a:srgbClr val="FE6E02"/>
      </a:dk2>
      <a:lt2>
        <a:srgbClr val="808080"/>
      </a:lt2>
      <a:accent1>
        <a:srgbClr val="BBE0E3"/>
      </a:accent1>
      <a:accent2>
        <a:srgbClr val="333399"/>
      </a:accent2>
      <a:accent3>
        <a:srgbClr val="FFFFFF"/>
      </a:accent3>
      <a:accent4>
        <a:srgbClr val="DA822A"/>
      </a:accent4>
      <a:accent5>
        <a:srgbClr val="DAEDEF"/>
      </a:accent5>
      <a:accent6>
        <a:srgbClr val="2D2D8A"/>
      </a:accent6>
      <a:hlink>
        <a:srgbClr val="009999"/>
      </a:hlink>
      <a:folHlink>
        <a:srgbClr val="99CC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5C1F00"/>
        </a:dk1>
        <a:lt1>
          <a:srgbClr val="FFFFFF"/>
        </a:lt1>
        <a:dk2>
          <a:srgbClr val="800000"/>
        </a:dk2>
        <a:lt2>
          <a:srgbClr val="DFD293"/>
        </a:lt2>
        <a:accent1>
          <a:srgbClr val="FF9900"/>
        </a:accent1>
        <a:accent2>
          <a:srgbClr val="FF5050"/>
        </a:accent2>
        <a:accent3>
          <a:srgbClr val="C0AAAA"/>
        </a:accent3>
        <a:accent4>
          <a:srgbClr val="DADADA"/>
        </a:accent4>
        <a:accent5>
          <a:srgbClr val="FFCAAA"/>
        </a:accent5>
        <a:accent6>
          <a:srgbClr val="E74848"/>
        </a:accent6>
        <a:hlink>
          <a:srgbClr val="FFFF99"/>
        </a:hlink>
        <a:folHlink>
          <a:srgbClr val="993333"/>
        </a:folHlink>
      </a:clrScheme>
      <a:clrMap bg1="dk2" tx1="lt1" bg2="dk1" tx2="lt2" accent1="accent1" accent2="accent2" accent3="accent3" accent4="accent4" accent5="accent5" accent6="accent6" hlink="hlink" folHlink="folHlink"/>
    </a:extraClrScheme>
    <a:extraClrScheme>
      <a:clrScheme name="Office Theme 5">
        <a:dk1>
          <a:srgbClr val="25252F"/>
        </a:dk1>
        <a:lt1>
          <a:srgbClr val="CCECFF"/>
        </a:lt1>
        <a:dk2>
          <a:srgbClr val="000000"/>
        </a:dk2>
        <a:lt2>
          <a:srgbClr val="FFFFFF"/>
        </a:lt2>
        <a:accent1>
          <a:srgbClr val="009999"/>
        </a:accent1>
        <a:accent2>
          <a:srgbClr val="67972D"/>
        </a:accent2>
        <a:accent3>
          <a:srgbClr val="AAAAAA"/>
        </a:accent3>
        <a:accent4>
          <a:srgbClr val="AEC9DA"/>
        </a:accent4>
        <a:accent5>
          <a:srgbClr val="AACACA"/>
        </a:accent5>
        <a:accent6>
          <a:srgbClr val="5D8828"/>
        </a:accent6>
        <a:hlink>
          <a:srgbClr val="FFFFCC"/>
        </a:hlink>
        <a:folHlink>
          <a:srgbClr val="993366"/>
        </a:folHlink>
      </a:clrScheme>
      <a:clrMap bg1="dk2" tx1="lt1" bg2="dk1" tx2="lt2" accent1="accent1" accent2="accent2" accent3="accent3" accent4="accent4" accent5="accent5" accent6="accent6" hlink="hlink" folHlink="folHlink"/>
    </a:extraClrScheme>
    <a:extraClrScheme>
      <a:clrScheme name="Office Theme 6">
        <a:dk1>
          <a:srgbClr val="AAC8C7"/>
        </a:dk1>
        <a:lt1>
          <a:srgbClr val="FFFFFF"/>
        </a:lt1>
        <a:dk2>
          <a:srgbClr val="000000"/>
        </a:dk2>
        <a:lt2>
          <a:srgbClr val="808080"/>
        </a:lt2>
        <a:accent1>
          <a:srgbClr val="336666"/>
        </a:accent1>
        <a:accent2>
          <a:srgbClr val="660099"/>
        </a:accent2>
        <a:accent3>
          <a:srgbClr val="FFFFFF"/>
        </a:accent3>
        <a:accent4>
          <a:srgbClr val="91AAAA"/>
        </a:accent4>
        <a:accent5>
          <a:srgbClr val="ADB8B8"/>
        </a:accent5>
        <a:accent6>
          <a:srgbClr val="5C008A"/>
        </a:accent6>
        <a:hlink>
          <a:srgbClr val="66CCCC"/>
        </a:hlink>
        <a:folHlink>
          <a:srgbClr val="82AC82"/>
        </a:folHlink>
      </a:clrScheme>
      <a:clrMap bg1="lt1" tx1="dk1" bg2="lt2" tx2="dk2" accent1="accent1" accent2="accent2" accent3="accent3" accent4="accent4" accent5="accent5" accent6="accent6" hlink="hlink" folHlink="folHlink"/>
    </a:extraClrScheme>
    <a:extraClrScheme>
      <a:clrScheme name="Office Theme 7">
        <a:dk1>
          <a:srgbClr val="2D2015"/>
        </a:dk1>
        <a:lt1>
          <a:srgbClr val="E6E6CD"/>
        </a:lt1>
        <a:dk2>
          <a:srgbClr val="523E26"/>
        </a:dk2>
        <a:lt2>
          <a:srgbClr val="DFC08D"/>
        </a:lt2>
        <a:accent1>
          <a:srgbClr val="999966"/>
        </a:accent1>
        <a:accent2>
          <a:srgbClr val="8F5F2F"/>
        </a:accent2>
        <a:accent3>
          <a:srgbClr val="B3AFAC"/>
        </a:accent3>
        <a:accent4>
          <a:srgbClr val="C4C4AF"/>
        </a:accent4>
        <a:accent5>
          <a:srgbClr val="CACAB8"/>
        </a:accent5>
        <a:accent6>
          <a:srgbClr val="81552A"/>
        </a:accent6>
        <a:hlink>
          <a:srgbClr val="993300"/>
        </a:hlink>
        <a:folHlink>
          <a:srgbClr val="663300"/>
        </a:folHlink>
      </a:clrScheme>
      <a:clrMap bg1="dk2" tx1="lt1" bg2="dk1" tx2="lt2" accent1="accent1" accent2="accent2" accent3="accent3" accent4="accent4" accent5="accent5" accent6="accent6" hlink="hlink" folHlink="folHlink"/>
    </a:extraClrScheme>
    <a:extraClrScheme>
      <a:clrScheme name="Office Theme 8">
        <a:dk1>
          <a:srgbClr val="25252F"/>
        </a:dk1>
        <a:lt1>
          <a:srgbClr val="E5F2FD"/>
        </a:lt1>
        <a:dk2>
          <a:srgbClr val="000000"/>
        </a:dk2>
        <a:lt2>
          <a:srgbClr val="FFFFFF"/>
        </a:lt2>
        <a:accent1>
          <a:srgbClr val="336699"/>
        </a:accent1>
        <a:accent2>
          <a:srgbClr val="003399"/>
        </a:accent2>
        <a:accent3>
          <a:srgbClr val="AAAAAA"/>
        </a:accent3>
        <a:accent4>
          <a:srgbClr val="C3CFD8"/>
        </a:accent4>
        <a:accent5>
          <a:srgbClr val="ADB8CA"/>
        </a:accent5>
        <a:accent6>
          <a:srgbClr val="002D8A"/>
        </a:accent6>
        <a:hlink>
          <a:srgbClr val="99CCFF"/>
        </a:hlink>
        <a:folHlink>
          <a:srgbClr val="FF9933"/>
        </a:folHlink>
      </a:clrScheme>
      <a:clrMap bg1="dk2" tx1="lt1" bg2="dk1" tx2="lt2" accent1="accent1" accent2="accent2" accent3="accent3" accent4="accent4" accent5="accent5" accent6="accent6" hlink="hlink" folHlink="folHlink"/>
    </a:extraClrScheme>
    <a:extraClrScheme>
      <a:clrScheme name="Office Theme 9">
        <a:dk1>
          <a:srgbClr val="003366"/>
        </a:dk1>
        <a:lt1>
          <a:srgbClr val="EBEBFF"/>
        </a:lt1>
        <a:dk2>
          <a:srgbClr val="000099"/>
        </a:dk2>
        <a:lt2>
          <a:srgbClr val="CCFFFF"/>
        </a:lt2>
        <a:accent1>
          <a:srgbClr val="9999CC"/>
        </a:accent1>
        <a:accent2>
          <a:srgbClr val="669999"/>
        </a:accent2>
        <a:accent3>
          <a:srgbClr val="AAAACA"/>
        </a:accent3>
        <a:accent4>
          <a:srgbClr val="C9C9DA"/>
        </a:accent4>
        <a:accent5>
          <a:srgbClr val="CACAE2"/>
        </a:accent5>
        <a:accent6>
          <a:srgbClr val="5C8A8A"/>
        </a:accent6>
        <a:hlink>
          <a:srgbClr val="666699"/>
        </a:hlink>
        <a:folHlink>
          <a:srgbClr val="FFFFCC"/>
        </a:folHlink>
      </a:clrScheme>
      <a:clrMap bg1="dk2" tx1="lt1" bg2="dk1" tx2="lt2" accent1="accent1" accent2="accent2" accent3="accent3" accent4="accent4" accent5="accent5" accent6="accent6" hlink="hlink" folHlink="folHlink"/>
    </a:extraClrScheme>
    <a:extraClrScheme>
      <a:clrScheme name="Office Theme 10">
        <a:dk1>
          <a:srgbClr val="FF9933"/>
        </a:dk1>
        <a:lt1>
          <a:srgbClr val="FFFFFF"/>
        </a:lt1>
        <a:dk2>
          <a:srgbClr val="FE6E02"/>
        </a:dk2>
        <a:lt2>
          <a:srgbClr val="808080"/>
        </a:lt2>
        <a:accent1>
          <a:srgbClr val="BBE0E3"/>
        </a:accent1>
        <a:accent2>
          <a:srgbClr val="333399"/>
        </a:accent2>
        <a:accent3>
          <a:srgbClr val="FFFFFF"/>
        </a:accent3>
        <a:accent4>
          <a:srgbClr val="DA82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pixels design template</Template>
  <TotalTime>14367</TotalTime>
  <Words>1249</Words>
  <Application>Microsoft Macintosh PowerPoint</Application>
  <PresentationFormat>On-screen Show (4:3)</PresentationFormat>
  <Paragraphs>124</Paragraphs>
  <Slides>38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 Black</vt:lpstr>
      <vt:lpstr>Arial</vt:lpstr>
      <vt:lpstr>Calibri</vt:lpstr>
      <vt:lpstr>Handwriting - Dakota</vt:lpstr>
      <vt:lpstr>Impact</vt:lpstr>
      <vt:lpstr>Marker Felt</vt:lpstr>
      <vt:lpstr>Tahoma</vt:lpstr>
      <vt:lpstr>Times</vt:lpstr>
      <vt:lpstr>Verdana</vt:lpstr>
      <vt:lpstr>Blue pixels design template</vt:lpstr>
      <vt:lpstr>Collective Rights</vt:lpstr>
      <vt:lpstr>Stoney Trail </vt:lpstr>
      <vt:lpstr>To What Extent Should Canadians Support the Rights Present in the Canadian Charter of Rights and Freedoms?</vt:lpstr>
      <vt:lpstr>Review</vt:lpstr>
      <vt:lpstr>PowerPoint Presentation</vt:lpstr>
      <vt:lpstr>PowerPoint Presentation</vt:lpstr>
      <vt:lpstr>What Collective Rights are Present in the Charter? </vt:lpstr>
      <vt:lpstr>What Are Collective Rights?</vt:lpstr>
      <vt:lpstr>What Are Collective Rights?</vt:lpstr>
      <vt:lpstr>Inherent Rights</vt:lpstr>
      <vt:lpstr>What Are Collective Rights?</vt:lpstr>
      <vt:lpstr>Canada’s Founding Peoples</vt:lpstr>
      <vt:lpstr>What Are Each Group’s Collective Rights</vt:lpstr>
      <vt:lpstr>PowerPoint Presentation</vt:lpstr>
      <vt:lpstr>First Nations Rights</vt:lpstr>
      <vt:lpstr>Eleven "Numbered Treaties" were signed between 1871 and 1921 as the Canadian government began to pursue settlement, farming and resource development in the west and north of the country. </vt:lpstr>
      <vt:lpstr>The terms of the treaties differed, but in most cases First Nations agreed to share their land and resources in exchange for education, hunting and fishing rights, reserves, farming assistance and annuities.</vt:lpstr>
      <vt:lpstr>Numbered Treaties </vt:lpstr>
      <vt:lpstr>For example, Treaty 7 made provisions for one square mile of land for each Indian family, plus a limited supply of cattle, some farm equipment (one plow for each band) and a small amount of treaty and ammunition money. </vt:lpstr>
      <vt:lpstr>The treaty also made limited commitments on the part of the Queen to provide education for children and in some cases, medical services.</vt:lpstr>
      <vt:lpstr>Both the Canadian government and the First Nations had their own reasons for signing the Numbered Treaties.  Use the following pictures to determine what the reasons could have been.</vt:lpstr>
      <vt:lpstr>PowerPoint Presentation</vt:lpstr>
      <vt:lpstr>PowerPoint Presentation</vt:lpstr>
      <vt:lpstr>PowerPoint Presentation</vt:lpstr>
      <vt:lpstr>PowerPoint Presentation</vt:lpstr>
      <vt:lpstr>PowerPoint Presentation</vt:lpstr>
      <vt:lpstr>Metis Rights</vt:lpstr>
      <vt:lpstr>The Metis: descendants of First Nations peoples and French settlers</vt:lpstr>
      <vt:lpstr>Metis</vt:lpstr>
      <vt:lpstr>What laws recognize the collective rights of the Metis? </vt:lpstr>
      <vt:lpstr>PowerPoint Presentation</vt:lpstr>
      <vt:lpstr>PowerPoint Presentation</vt:lpstr>
      <vt:lpstr>PowerPoint Presentation</vt:lpstr>
      <vt:lpstr>How do the Metis see their rights?</vt:lpstr>
      <vt:lpstr>Language Rights</vt:lpstr>
      <vt:lpstr>Challenges of Collective Rights </vt:lpstr>
      <vt:lpstr>Challenges of Collective Rights</vt:lpstr>
      <vt:lpstr>Collective Rights Charter Challenge:  R. (The Queen) v. Sparrow</vt:lpstr>
    </vt:vector>
  </TitlesOfParts>
  <Company>CSSD</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Rights</dc:title>
  <dc:creator>Joseph Strother</dc:creator>
  <cp:lastModifiedBy>Lafferty, Daniel P</cp:lastModifiedBy>
  <cp:revision>80</cp:revision>
  <cp:lastPrinted>1601-01-01T00:00:00Z</cp:lastPrinted>
  <dcterms:created xsi:type="dcterms:W3CDTF">2015-01-22T02:16:06Z</dcterms:created>
  <dcterms:modified xsi:type="dcterms:W3CDTF">2019-01-22T04:31:05Z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TC010721231033</vt:lpwstr>
  </property>
</Properties>
</file>