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6" r:id="rId3"/>
    <p:sldId id="264" r:id="rId4"/>
    <p:sldId id="265" r:id="rId5"/>
    <p:sldId id="266" r:id="rId6"/>
    <p:sldId id="267" r:id="rId7"/>
    <p:sldId id="269" r:id="rId8"/>
    <p:sldId id="272" r:id="rId9"/>
    <p:sldId id="270" r:id="rId10"/>
    <p:sldId id="284" r:id="rId11"/>
    <p:sldId id="285" r:id="rId12"/>
    <p:sldId id="274" r:id="rId13"/>
    <p:sldId id="275" r:id="rId14"/>
    <p:sldId id="286" r:id="rId15"/>
    <p:sldId id="290" r:id="rId16"/>
    <p:sldId id="292" r:id="rId17"/>
    <p:sldId id="291" r:id="rId18"/>
    <p:sldId id="278" r:id="rId19"/>
    <p:sldId id="279" r:id="rId20"/>
    <p:sldId id="280" r:id="rId21"/>
    <p:sldId id="282" r:id="rId22"/>
    <p:sldId id="289" r:id="rId23"/>
    <p:sldId id="28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5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6F9C-08D2-EA48-8C64-E2A2E26A58A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4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Bills Become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Committee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This is a detailed study of the bill.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 </a:t>
            </a:r>
            <a:r>
              <a:rPr lang="en-US" u="sng" dirty="0"/>
              <a:t>committee</a:t>
            </a:r>
            <a:r>
              <a:rPr lang="en-US" dirty="0"/>
              <a:t> of MPs or Senators study the bill further.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investigate the bill with the help of witnesses, people directly impacted, FNMI elders, scientists, specialists</a:t>
            </a:r>
            <a:r>
              <a:rPr lang="is-IS" dirty="0"/>
              <a:t>… people who are </a:t>
            </a:r>
            <a:r>
              <a:rPr lang="is-IS" b="1" dirty="0"/>
              <a:t>experts</a:t>
            </a:r>
            <a:r>
              <a:rPr lang="is-IS" dirty="0"/>
              <a:t> in the field</a:t>
            </a:r>
            <a:r>
              <a:rPr lang="is-I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is-IS" dirty="0"/>
              <a:t>They would then issue a REPORT on the bill with any recommendations that they may have.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This may be where sneaky Lobbyists influence government.</a:t>
            </a:r>
          </a:p>
          <a:p>
            <a:pPr>
              <a:lnSpc>
                <a:spcPct val="90000"/>
              </a:lnSpc>
              <a:defRPr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1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There are a few things that could happen with the committee stage: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bill gets accepted.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bill gets </a:t>
            </a:r>
            <a:r>
              <a:rPr lang="en-US" b="1" dirty="0"/>
              <a:t>amended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bill gets rejected.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294" y="2151529"/>
            <a:ext cx="3556000" cy="3244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If the bill gets amended or accepted, it goes to the report stage.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If it is rejected, it is DEAD!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512235" y="2390588"/>
            <a:ext cx="494553" cy="2315883"/>
          </a:xfrm>
          <a:prstGeom prst="rightBrace">
            <a:avLst>
              <a:gd name="adj1" fmla="val 86883"/>
              <a:gd name="adj2" fmla="val 50000"/>
            </a:avLst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0" y="1439081"/>
            <a:ext cx="8250689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In this stage, there is another discussion, debate, and vote on the proposed </a:t>
            </a:r>
            <a:r>
              <a:rPr lang="en-US" sz="3200" dirty="0" smtClean="0"/>
              <a:t>bill/on </a:t>
            </a:r>
            <a:r>
              <a:rPr lang="en-US" sz="3200" dirty="0" smtClean="0"/>
              <a:t>the bill and its amendments.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5065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Report Stage</a:t>
            </a:r>
            <a:endParaRPr lang="en-US" sz="4800" b="1" dirty="0"/>
          </a:p>
        </p:txBody>
      </p:sp>
      <p:sp>
        <p:nvSpPr>
          <p:cNvPr id="6" name="Curved Right Arrow 5"/>
          <p:cNvSpPr/>
          <p:nvPr/>
        </p:nvSpPr>
        <p:spPr>
          <a:xfrm>
            <a:off x="1243071" y="3472063"/>
            <a:ext cx="2769397" cy="2057307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 rot="10800000">
            <a:off x="4786892" y="3300225"/>
            <a:ext cx="2769397" cy="2057307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02000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b="40220"/>
          <a:stretch/>
        </p:blipFill>
        <p:spPr>
          <a:xfrm>
            <a:off x="0" y="2508277"/>
            <a:ext cx="9144000" cy="434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"/>
              </a:rPr>
              <a:t>After the Report Stage, the bill moves forward to a Third Reading regardless of whether or not there were any amendments made</a:t>
            </a:r>
            <a:r>
              <a:rPr lang="en-US" dirty="0" smtClean="0">
                <a:cs typeface="Times"/>
              </a:rPr>
              <a:t>.</a:t>
            </a:r>
          </a:p>
          <a:p>
            <a:r>
              <a:rPr lang="en-US" dirty="0">
                <a:cs typeface="Times"/>
              </a:rPr>
              <a:t>Again, here the MPs or Senators discuss, debate, and then vote on the </a:t>
            </a:r>
            <a:r>
              <a:rPr lang="en-US" b="1" dirty="0">
                <a:cs typeface="Times"/>
              </a:rPr>
              <a:t>FINAL FORM</a:t>
            </a:r>
            <a:r>
              <a:rPr lang="en-US" dirty="0">
                <a:cs typeface="Times"/>
              </a:rPr>
              <a:t> of the bill</a:t>
            </a:r>
            <a:r>
              <a:rPr lang="en-US" dirty="0" smtClean="0">
                <a:cs typeface="Times"/>
              </a:rPr>
              <a:t>.</a:t>
            </a:r>
            <a:endParaRPr lang="en-US" dirty="0">
              <a:cs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08 at 9.1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House of Commons passes a bill the Senate goes through the exact same process.</a:t>
            </a:r>
          </a:p>
          <a:p>
            <a:endParaRPr lang="en-US" dirty="0"/>
          </a:p>
          <a:p>
            <a:r>
              <a:rPr lang="en-US" i="1" dirty="0" smtClean="0"/>
              <a:t>Let’s do it all over again!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94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0-08 at 9.1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4488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529" y="5199529"/>
            <a:ext cx="5722471" cy="165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28600" y="1295400"/>
            <a:ext cx="1066800" cy="2209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First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1371600" y="1295400"/>
            <a:ext cx="1143000" cy="3962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Second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514600" y="1371600"/>
            <a:ext cx="762000" cy="20574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Study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Bill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514600" y="3429000"/>
            <a:ext cx="838200" cy="1828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Accept</a:t>
            </a:r>
          </a:p>
          <a:p>
            <a:pPr algn="ctr">
              <a:defRPr/>
            </a:pPr>
            <a:r>
              <a:rPr lang="en-US">
                <a:cs typeface="+mn-cs"/>
              </a:rPr>
              <a:t>Bill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657600" y="1295400"/>
            <a:ext cx="1219200" cy="3581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Committee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stage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4876800" y="1371600"/>
            <a:ext cx="762000" cy="18288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Amend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Bill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876800" y="3200400"/>
            <a:ext cx="762000" cy="1676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Accept </a:t>
            </a:r>
          </a:p>
          <a:p>
            <a:pPr algn="ctr">
              <a:defRPr/>
            </a:pPr>
            <a:r>
              <a:rPr lang="en-US">
                <a:cs typeface="+mn-cs"/>
              </a:rPr>
              <a:t>Bill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791200" y="1371600"/>
            <a:ext cx="1371600" cy="2590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Report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stage</a:t>
            </a: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7467600" y="1447800"/>
            <a:ext cx="1371600" cy="403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Third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391400" y="2286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3429000" y="5181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638800" y="4419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32766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5562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69342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09600" y="548640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The Senate usually accepts bills, although sometimes they do amend them.</a:t>
            </a:r>
            <a:r>
              <a:rPr lang="en-US" dirty="0">
                <a:cs typeface="+mn-cs"/>
              </a:rPr>
              <a:t>  </a:t>
            </a:r>
            <a:r>
              <a:rPr lang="en-US" sz="2000" dirty="0" smtClean="0">
                <a:cs typeface="+mn-cs"/>
              </a:rPr>
              <a:t>Bills are </a:t>
            </a:r>
            <a:r>
              <a:rPr lang="en-US" sz="2000" dirty="0">
                <a:cs typeface="+mn-cs"/>
              </a:rPr>
              <a:t>rarely rejected by the Senate.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5524" y="170771"/>
            <a:ext cx="5112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Trust the Process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46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217362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2378760"/>
            <a:ext cx="7577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Which branch of government has the power to create new bills/laws</a:t>
            </a:r>
            <a:r>
              <a:rPr lang="en-US" sz="3200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More specifically, what are the jobs within the sections of that branch of government?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Discussion Questions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38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484"/>
            <a:ext cx="9144000" cy="3687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950" y="440194"/>
            <a:ext cx="7577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Lastly, the bill still needs to be approved </a:t>
            </a:r>
            <a:r>
              <a:rPr lang="en-US" sz="3200" dirty="0" smtClean="0">
                <a:cs typeface="Times"/>
              </a:rPr>
              <a:t>by </a:t>
            </a:r>
            <a:r>
              <a:rPr lang="en-US" sz="3200" dirty="0" smtClean="0">
                <a:cs typeface="Times"/>
              </a:rPr>
              <a:t>Canada’s monarchy. Typically, the Governor General is the power that give </a:t>
            </a:r>
            <a:r>
              <a:rPr lang="en-US" sz="3200" u="sng" dirty="0" smtClean="0">
                <a:cs typeface="Times"/>
              </a:rPr>
              <a:t>Royal Assent</a:t>
            </a:r>
            <a:r>
              <a:rPr lang="en-US" sz="3200" dirty="0" smtClean="0">
                <a:cs typeface="Times"/>
              </a:rPr>
              <a:t> to a bill, which changes it into a law.</a:t>
            </a:r>
            <a:endParaRPr lang="en-US" sz="3200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362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08 at 9.1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7300"/>
            <a:ext cx="7772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10-08 at 9.1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4" y="1090705"/>
            <a:ext cx="7948157" cy="43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5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4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2378760"/>
            <a:ext cx="7577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cs typeface="Times"/>
              </a:rPr>
              <a:t>The legislative branch of government can propose all the bills it wants to, but only some of them will survive the long and tedious journey to becoming a real law.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Discussion Questions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34026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950" y="1575032"/>
            <a:ext cx="75777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Once a bill has been proposed, the first step is what is called a </a:t>
            </a:r>
            <a:r>
              <a:rPr lang="ja-JP" altLang="en-US" sz="3200" dirty="0" smtClean="0">
                <a:cs typeface="Times"/>
              </a:rPr>
              <a:t>“</a:t>
            </a:r>
            <a:r>
              <a:rPr lang="en-US" sz="3200" dirty="0" smtClean="0">
                <a:cs typeface="Times"/>
              </a:rPr>
              <a:t>First Reading.</a:t>
            </a:r>
            <a:r>
              <a:rPr lang="ja-JP" altLang="en-US" sz="3200" dirty="0" smtClean="0">
                <a:cs typeface="Times"/>
              </a:rPr>
              <a:t>”</a:t>
            </a:r>
            <a:endParaRPr lang="en-US" altLang="ja-JP" sz="3200" dirty="0">
              <a:cs typeface="Times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200" dirty="0" smtClean="0">
                <a:cs typeface="Times"/>
              </a:rPr>
              <a:t>The </a:t>
            </a:r>
            <a:r>
              <a:rPr lang="en-US" sz="3200" dirty="0" smtClean="0">
                <a:cs typeface="Times"/>
              </a:rPr>
              <a:t>bill is printed out and distributed to members of the </a:t>
            </a:r>
            <a:r>
              <a:rPr lang="en-US" sz="3200" u="sng" dirty="0" smtClean="0">
                <a:cs typeface="Times"/>
              </a:rPr>
              <a:t>House of </a:t>
            </a:r>
            <a:r>
              <a:rPr lang="en-US" sz="3200" u="sng" dirty="0" smtClean="0">
                <a:cs typeface="Times"/>
              </a:rPr>
              <a:t>Commons</a:t>
            </a:r>
            <a:r>
              <a:rPr lang="en-US" sz="3200" dirty="0" smtClean="0">
                <a:cs typeface="Times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200" dirty="0" smtClean="0">
                <a:cs typeface="Times"/>
              </a:rPr>
              <a:t>There </a:t>
            </a:r>
            <a:r>
              <a:rPr lang="en-US" sz="3200" dirty="0" smtClean="0">
                <a:cs typeface="Times"/>
              </a:rPr>
              <a:t>is no debate, no vote, just a reading of the proposed </a:t>
            </a:r>
            <a:r>
              <a:rPr lang="en-US" sz="3200" dirty="0" smtClean="0">
                <a:cs typeface="Times"/>
              </a:rPr>
              <a:t>bill (</a:t>
            </a:r>
            <a:r>
              <a:rPr lang="en-US" sz="3200" i="1" dirty="0" smtClean="0">
                <a:cs typeface="Times"/>
              </a:rPr>
              <a:t>Hence </a:t>
            </a:r>
            <a:r>
              <a:rPr lang="en-US" sz="3200" i="1" dirty="0" smtClean="0">
                <a:cs typeface="Times"/>
              </a:rPr>
              <a:t>why this is called the </a:t>
            </a:r>
            <a:r>
              <a:rPr lang="ja-JP" altLang="en-US" sz="3200" i="1" dirty="0" smtClean="0">
                <a:cs typeface="Times"/>
              </a:rPr>
              <a:t>“</a:t>
            </a:r>
            <a:r>
              <a:rPr lang="en-US" sz="3200" i="1" dirty="0" smtClean="0">
                <a:cs typeface="Times"/>
              </a:rPr>
              <a:t>First Reading.</a:t>
            </a:r>
            <a:r>
              <a:rPr lang="ja-JP" altLang="en-US" sz="3200" i="1" dirty="0" smtClean="0">
                <a:cs typeface="Times"/>
              </a:rPr>
              <a:t>”</a:t>
            </a:r>
            <a:r>
              <a:rPr lang="en-US" altLang="ja-JP" sz="3200" i="1" dirty="0" smtClean="0">
                <a:cs typeface="Times"/>
              </a:rPr>
              <a:t>)</a:t>
            </a:r>
            <a:endParaRPr lang="en-US" sz="3200" i="1" dirty="0"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First Reading</a:t>
            </a:r>
            <a:endParaRPr lang="en-US" sz="4800" b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6615631" y="126635"/>
            <a:ext cx="2771025" cy="1448397"/>
            <a:chOff x="6615631" y="126635"/>
            <a:chExt cx="2771025" cy="1448397"/>
          </a:xfrm>
        </p:grpSpPr>
        <p:pic>
          <p:nvPicPr>
            <p:cNvPr id="12" name="Picture 11" descr="Screen Shot 2018-09-24 at 2.39.5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631" y="126635"/>
              <a:ext cx="2097538" cy="144839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22120" y="577136"/>
              <a:ext cx="236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0000"/>
                  </a:solidFill>
                  <a:latin typeface="Postino Std"/>
                  <a:cs typeface="Postino Std"/>
                </a:rPr>
                <a:t>BILL</a:t>
              </a:r>
              <a:endParaRPr lang="en-US" sz="4400" dirty="0">
                <a:solidFill>
                  <a:srgbClr val="000000"/>
                </a:solidFill>
                <a:latin typeface="Postino Std"/>
                <a:cs typeface="Postino St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1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0596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1737152"/>
            <a:ext cx="7577782" cy="231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3200" dirty="0" smtClean="0"/>
              <a:t>All involved have </a:t>
            </a:r>
            <a:r>
              <a:rPr lang="en-US" sz="3200" dirty="0"/>
              <a:t>now had the chance to peruse the new </a:t>
            </a:r>
            <a:r>
              <a:rPr lang="en-US" sz="3200" dirty="0" smtClean="0"/>
              <a:t>bill.</a:t>
            </a:r>
            <a:endParaRPr lang="en-US" sz="3200" dirty="0"/>
          </a:p>
          <a:p>
            <a:pPr marL="457200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3200" dirty="0"/>
              <a:t>It comes back to the House of Commons and there is a debate and a vote on the principle of the bill.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Second Reading</a:t>
            </a:r>
            <a:endParaRPr lang="en-US" sz="4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430431" y="4172642"/>
            <a:ext cx="5444627" cy="231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The PRINCIPLE of the </a:t>
            </a:r>
            <a:r>
              <a:rPr lang="en-US" sz="3200" dirty="0" smtClean="0"/>
              <a:t>bill: </a:t>
            </a:r>
            <a:r>
              <a:rPr lang="en-US" sz="3200" dirty="0"/>
              <a:t>they are not voting to pass the bill, just deciding whether they are going to pay any attention to the bill or not.</a:t>
            </a:r>
            <a:endParaRPr lang="en-US" sz="3200" dirty="0">
              <a:cs typeface="Times"/>
            </a:endParaRPr>
          </a:p>
        </p:txBody>
      </p:sp>
      <p:sp>
        <p:nvSpPr>
          <p:cNvPr id="8" name="Oval Callout 7"/>
          <p:cNvSpPr/>
          <p:nvPr/>
        </p:nvSpPr>
        <p:spPr>
          <a:xfrm rot="1398344">
            <a:off x="312108" y="4449817"/>
            <a:ext cx="2813018" cy="1450747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65781">
            <a:off x="440289" y="4826223"/>
            <a:ext cx="25090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Is this even worth our time?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884" y="5559222"/>
            <a:ext cx="143474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40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482574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Two options after the SECOND READING</a:t>
            </a:r>
            <a:endParaRPr lang="en-US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8" y="2482872"/>
            <a:ext cx="4376720" cy="2897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7468" y="2482872"/>
            <a:ext cx="187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Or</a:t>
            </a:r>
            <a:r>
              <a:rPr lang="is-IS" sz="4800" b="1" u="sng" dirty="0" smtClean="0"/>
              <a:t>…</a:t>
            </a:r>
            <a:endParaRPr lang="en-US" sz="4800" b="1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6099">
            <a:off x="4762054" y="3329042"/>
            <a:ext cx="4243268" cy="24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97952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276" y="641607"/>
            <a:ext cx="7433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If the bill is approved to move on to</a:t>
            </a:r>
            <a:r>
              <a:rPr lang="is-IS" sz="4800" b="1" u="sng" dirty="0" smtClean="0"/>
              <a:t>…</a:t>
            </a:r>
            <a:endParaRPr lang="en-US" sz="4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55276" y="3712161"/>
            <a:ext cx="743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The Committee Stage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427722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565</Words>
  <Application>Microsoft Macintosh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How Bills Become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Committee Stage</vt:lpstr>
      <vt:lpstr>Committee Stage</vt:lpstr>
      <vt:lpstr>PowerPoint Presentation</vt:lpstr>
      <vt:lpstr>PowerPoint Presentation</vt:lpstr>
      <vt:lpstr>Third Reading</vt:lpstr>
      <vt:lpstr>PowerPoint Presentation</vt:lpstr>
      <vt:lpstr>The Senate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CBE CBE</dc:creator>
  <cp:lastModifiedBy>CBE CBE</cp:lastModifiedBy>
  <cp:revision>42</cp:revision>
  <dcterms:created xsi:type="dcterms:W3CDTF">2018-09-24T20:21:51Z</dcterms:created>
  <dcterms:modified xsi:type="dcterms:W3CDTF">2018-10-09T19:43:49Z</dcterms:modified>
</cp:coreProperties>
</file>